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51"/>
  </p:notesMasterIdLst>
  <p:handoutMasterIdLst>
    <p:handoutMasterId r:id="rId52"/>
  </p:handoutMasterIdLst>
  <p:sldIdLst>
    <p:sldId id="287" r:id="rId2"/>
    <p:sldId id="291" r:id="rId3"/>
    <p:sldId id="323" r:id="rId4"/>
    <p:sldId id="324" r:id="rId5"/>
    <p:sldId id="386" r:id="rId6"/>
    <p:sldId id="417" r:id="rId7"/>
    <p:sldId id="370" r:id="rId8"/>
    <p:sldId id="318" r:id="rId9"/>
    <p:sldId id="325" r:id="rId10"/>
    <p:sldId id="326" r:id="rId11"/>
    <p:sldId id="292" r:id="rId12"/>
    <p:sldId id="374" r:id="rId13"/>
    <p:sldId id="378" r:id="rId14"/>
    <p:sldId id="349" r:id="rId15"/>
    <p:sldId id="373" r:id="rId16"/>
    <p:sldId id="375" r:id="rId17"/>
    <p:sldId id="418" r:id="rId18"/>
    <p:sldId id="376" r:id="rId19"/>
    <p:sldId id="377" r:id="rId20"/>
    <p:sldId id="419" r:id="rId21"/>
    <p:sldId id="351" r:id="rId22"/>
    <p:sldId id="387" r:id="rId23"/>
    <p:sldId id="388" r:id="rId24"/>
    <p:sldId id="389" r:id="rId25"/>
    <p:sldId id="397" r:id="rId26"/>
    <p:sldId id="398" r:id="rId27"/>
    <p:sldId id="390" r:id="rId28"/>
    <p:sldId id="391" r:id="rId29"/>
    <p:sldId id="392" r:id="rId30"/>
    <p:sldId id="394" r:id="rId31"/>
    <p:sldId id="395" r:id="rId32"/>
    <p:sldId id="396" r:id="rId33"/>
    <p:sldId id="399" r:id="rId34"/>
    <p:sldId id="406" r:id="rId35"/>
    <p:sldId id="407" r:id="rId36"/>
    <p:sldId id="408" r:id="rId37"/>
    <p:sldId id="409" r:id="rId38"/>
    <p:sldId id="410" r:id="rId39"/>
    <p:sldId id="411" r:id="rId40"/>
    <p:sldId id="412" r:id="rId41"/>
    <p:sldId id="413" r:id="rId42"/>
    <p:sldId id="414" r:id="rId43"/>
    <p:sldId id="415" r:id="rId44"/>
    <p:sldId id="416" r:id="rId45"/>
    <p:sldId id="314" r:id="rId46"/>
    <p:sldId id="347" r:id="rId47"/>
    <p:sldId id="369" r:id="rId48"/>
    <p:sldId id="371" r:id="rId49"/>
    <p:sldId id="316" r:id="rId50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eiran, Paul@Waterboards" initials="KP" lastIdx="6" clrIdx="1">
    <p:extLst>
      <p:ext uri="{19B8F6BF-5375-455C-9EA6-DF929625EA0E}">
        <p15:presenceInfo xmlns:p15="http://schemas.microsoft.com/office/powerpoint/2012/main" userId="S-1-5-21-644402098-1081724416-3828087964-4126" providerId="AD"/>
      </p:ext>
    </p:extLst>
  </p:cmAuthor>
  <p:cmAuthor id="2" name="Dougherty, Mona@Waterboards" initials="DM" lastIdx="1" clrIdx="2">
    <p:extLst>
      <p:ext uri="{19B8F6BF-5375-455C-9EA6-DF929625EA0E}">
        <p15:presenceInfo xmlns:p15="http://schemas.microsoft.com/office/powerpoint/2012/main" userId="S-1-5-21-644402098-1081724416-3828087964-415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66"/>
    <a:srgbClr val="000066"/>
    <a:srgbClr val="336699"/>
    <a:srgbClr val="006600"/>
    <a:srgbClr val="333399"/>
    <a:srgbClr val="666699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2" autoAdjust="0"/>
    <p:restoredTop sz="79277" autoAdjust="0"/>
  </p:normalViewPr>
  <p:slideViewPr>
    <p:cSldViewPr>
      <p:cViewPr varScale="1">
        <p:scale>
          <a:sx n="88" d="100"/>
          <a:sy n="88" d="100"/>
        </p:scale>
        <p:origin x="1446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698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909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628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>
            <a:lvl1pPr defTabSz="932415">
              <a:defRPr sz="1200"/>
            </a:lvl1pPr>
          </a:lstStyle>
          <a:p>
            <a:endParaRPr lang="en-US" dirty="0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183" y="0"/>
            <a:ext cx="3037628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>
            <a:lvl1pPr algn="r" defTabSz="932415">
              <a:defRPr sz="1200"/>
            </a:lvl1pPr>
          </a:lstStyle>
          <a:p>
            <a:endParaRPr lang="en-US" dirty="0"/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989"/>
            <a:ext cx="3037628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2" tIns="46586" rIns="93172" bIns="46586" numCol="1" anchor="b" anchorCtr="0" compatLnSpc="1">
            <a:prstTxWarp prst="textNoShape">
              <a:avLst/>
            </a:prstTxWarp>
          </a:bodyPr>
          <a:lstStyle>
            <a:lvl1pPr defTabSz="932415">
              <a:defRPr sz="1200"/>
            </a:lvl1pPr>
          </a:lstStyle>
          <a:p>
            <a:endParaRPr lang="en-US" dirty="0"/>
          </a:p>
        </p:txBody>
      </p:sp>
      <p:sp>
        <p:nvSpPr>
          <p:cNvPr id="430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183" y="8829989"/>
            <a:ext cx="3037628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2" tIns="46586" rIns="93172" bIns="46586" numCol="1" anchor="b" anchorCtr="0" compatLnSpc="1">
            <a:prstTxWarp prst="textNoShape">
              <a:avLst/>
            </a:prstTxWarp>
          </a:bodyPr>
          <a:lstStyle>
            <a:lvl1pPr algn="r" defTabSz="932415">
              <a:defRPr sz="1200"/>
            </a:lvl1pPr>
          </a:lstStyle>
          <a:p>
            <a:fld id="{81F31E06-083C-41C7-9FA0-1015CFDBDEE5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8272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628" cy="464820"/>
          </a:xfrm>
          <a:prstGeom prst="rect">
            <a:avLst/>
          </a:prstGeom>
        </p:spPr>
        <p:txBody>
          <a:bodyPr vert="horz" lIns="91650" tIns="45825" rIns="91650" bIns="45825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1183" y="0"/>
            <a:ext cx="3037628" cy="464820"/>
          </a:xfrm>
          <a:prstGeom prst="rect">
            <a:avLst/>
          </a:prstGeom>
        </p:spPr>
        <p:txBody>
          <a:bodyPr vert="horz" lIns="91650" tIns="45825" rIns="91650" bIns="45825" rtlCol="0"/>
          <a:lstStyle>
            <a:lvl1pPr algn="r">
              <a:defRPr sz="1200"/>
            </a:lvl1pPr>
          </a:lstStyle>
          <a:p>
            <a:fld id="{4D8AC60C-F357-4EFE-AC37-03CFB2BBB014}" type="datetimeFigureOut">
              <a:rPr lang="en-US" smtClean="0"/>
              <a:t>5/17/2017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650" tIns="45825" rIns="91650" bIns="45825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359" y="4415790"/>
            <a:ext cx="5607684" cy="4183380"/>
          </a:xfrm>
          <a:prstGeom prst="rect">
            <a:avLst/>
          </a:prstGeom>
        </p:spPr>
        <p:txBody>
          <a:bodyPr vert="horz" lIns="91650" tIns="45825" rIns="91650" bIns="45825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89"/>
            <a:ext cx="3037628" cy="464820"/>
          </a:xfrm>
          <a:prstGeom prst="rect">
            <a:avLst/>
          </a:prstGeom>
        </p:spPr>
        <p:txBody>
          <a:bodyPr vert="horz" lIns="91650" tIns="45825" rIns="91650" bIns="45825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1183" y="8829989"/>
            <a:ext cx="3037628" cy="464820"/>
          </a:xfrm>
          <a:prstGeom prst="rect">
            <a:avLst/>
          </a:prstGeom>
        </p:spPr>
        <p:txBody>
          <a:bodyPr vert="horz" lIns="91650" tIns="45825" rIns="91650" bIns="45825" rtlCol="0" anchor="b"/>
          <a:lstStyle>
            <a:lvl1pPr algn="r">
              <a:defRPr sz="1200"/>
            </a:lvl1pPr>
          </a:lstStyle>
          <a:p>
            <a:fld id="{1F3A8729-734D-42E6-AD33-0F4B5F3811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3052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3A8729-734D-42E6-AD33-0F4B5F3811DA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92493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3A8729-734D-42E6-AD33-0F4B5F3811DA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55505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3A8729-734D-42E6-AD33-0F4B5F3811DA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17269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3A8729-734D-42E6-AD33-0F4B5F3811DA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51960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3A8729-734D-42E6-AD33-0F4B5F3811DA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55505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3A8729-734D-42E6-AD33-0F4B5F3811DA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42017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3A8729-734D-42E6-AD33-0F4B5F3811DA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8056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3A8729-734D-42E6-AD33-0F4B5F3811DA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5725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3A8729-734D-42E6-AD33-0F4B5F3811DA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2507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3A8729-734D-42E6-AD33-0F4B5F3811DA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18016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3A8729-734D-42E6-AD33-0F4B5F3811DA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1367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3A8729-734D-42E6-AD33-0F4B5F3811DA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70082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3A8729-734D-42E6-AD33-0F4B5F3811DA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0836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3A8729-734D-42E6-AD33-0F4B5F3811DA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17513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3A8729-734D-42E6-AD33-0F4B5F3811DA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71394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3A8729-734D-42E6-AD33-0F4B5F3811DA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19550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3A8729-734D-42E6-AD33-0F4B5F3811DA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1674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3A8729-734D-42E6-AD33-0F4B5F3811DA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5083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3A8729-734D-42E6-AD33-0F4B5F3811DA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355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3A8729-734D-42E6-AD33-0F4B5F3811DA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47905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3A8729-734D-42E6-AD33-0F4B5F3811DA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54937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3A8729-734D-42E6-AD33-0F4B5F3811DA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53306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3A8729-734D-42E6-AD33-0F4B5F3811DA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48225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3A8729-734D-42E6-AD33-0F4B5F3811DA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3557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3A8729-734D-42E6-AD33-0F4B5F3811DA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5147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32C4AA-9C44-4448-9647-D92D04C53E35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449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71F8E4-BEF1-425D-AE31-C706FB105932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0351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682295-3BF8-4168-A14D-26AEB80B28C6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2517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CDCB71-F65A-4436-B761-BE390188A56D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9671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A10050-8913-4AF1-91C6-6FD8C947BF1B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092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3C2202-2011-4AE1-A519-3ABC4D219063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3879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CE6EE9-4140-45DF-876C-9311CAC81400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7458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BCD7DF-AA8D-494E-B7FD-E862704ABF1F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4770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CABDFC-762C-4A1D-BEE0-407047FAD758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6684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04B7FA-315C-40BB-A5D0-E6AEA7DE26BB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105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60B12D-C9B7-45B9-AC86-0366D7A1DAF2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868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FC9A0472-1C85-4A34-8F8E-F9B8D46DA550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6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228600"/>
            <a:ext cx="7772400" cy="2209800"/>
          </a:xfrm>
        </p:spPr>
        <p:txBody>
          <a:bodyPr/>
          <a:lstStyle/>
          <a:p>
            <a:r>
              <a:rPr lang="en-US" sz="3600" b="1" dirty="0" smtClean="0">
                <a:solidFill>
                  <a:srgbClr val="336699"/>
                </a:solidFill>
                <a:latin typeface="Cambria" panose="02040503050406030204" pitchFamily="18" charset="0"/>
              </a:rPr>
              <a:t>Update on the Industrial Storm Water Program </a:t>
            </a:r>
            <a:r>
              <a:rPr lang="en-US" sz="3600" b="1" dirty="0">
                <a:solidFill>
                  <a:srgbClr val="336699"/>
                </a:solidFill>
                <a:latin typeface="Cambria" panose="02040503050406030204" pitchFamily="18" charset="0"/>
              </a:rPr>
              <a:t>and </a:t>
            </a:r>
            <a:r>
              <a:rPr lang="en-US" sz="3600" b="1" dirty="0" smtClean="0">
                <a:solidFill>
                  <a:srgbClr val="336699"/>
                </a:solidFill>
                <a:latin typeface="Cambria" panose="02040503050406030204" pitchFamily="18" charset="0"/>
              </a:rPr>
              <a:t>Implementation of the Renewed General Permit</a:t>
            </a:r>
            <a:endParaRPr lang="en-US" sz="2800" b="1" i="1" dirty="0">
              <a:solidFill>
                <a:srgbClr val="336699"/>
              </a:solidFill>
              <a:latin typeface="Cambria" panose="02040503050406030204" pitchFamily="18" charset="0"/>
            </a:endParaRPr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952500" y="3962400"/>
            <a:ext cx="7239000" cy="914400"/>
          </a:xfrm>
        </p:spPr>
        <p:txBody>
          <a:bodyPr/>
          <a:lstStyle/>
          <a:p>
            <a:r>
              <a:rPr lang="en-US" sz="2000" dirty="0" smtClean="0">
                <a:solidFill>
                  <a:srgbClr val="000066"/>
                </a:solidFill>
                <a:latin typeface="Cambria" panose="02040503050406030204" pitchFamily="18" charset="0"/>
              </a:rPr>
              <a:t>Mona Dougherty, P.E.</a:t>
            </a:r>
          </a:p>
          <a:p>
            <a:r>
              <a:rPr lang="en-US" sz="2000" dirty="0" smtClean="0">
                <a:solidFill>
                  <a:srgbClr val="000066"/>
                </a:solidFill>
                <a:latin typeface="Cambria" panose="02040503050406030204" pitchFamily="18" charset="0"/>
              </a:rPr>
              <a:t>North Coast Regional Water Quality Control Board</a:t>
            </a:r>
            <a:endParaRPr lang="en-US" sz="2000" dirty="0">
              <a:solidFill>
                <a:srgbClr val="000066"/>
              </a:solidFill>
              <a:latin typeface="Cambria" panose="0204050305040603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09700" y="2641937"/>
            <a:ext cx="6324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66"/>
                </a:solidFill>
                <a:latin typeface="Cambria" panose="02040503050406030204" pitchFamily="18" charset="0"/>
              </a:rPr>
              <a:t>Item No. 7</a:t>
            </a:r>
          </a:p>
          <a:p>
            <a:pPr algn="ctr"/>
            <a:r>
              <a:rPr lang="en-US" sz="2000" dirty="0" smtClean="0">
                <a:solidFill>
                  <a:srgbClr val="000066"/>
                </a:solidFill>
                <a:latin typeface="Cambria" panose="02040503050406030204" pitchFamily="18" charset="0"/>
              </a:rPr>
              <a:t>May 18, 2017</a:t>
            </a:r>
          </a:p>
          <a:p>
            <a:pPr algn="ctr"/>
            <a:r>
              <a:rPr lang="en-US" sz="2000" dirty="0" smtClean="0">
                <a:solidFill>
                  <a:srgbClr val="000066"/>
                </a:solidFill>
                <a:latin typeface="Cambria" panose="02040503050406030204" pitchFamily="18" charset="0"/>
              </a:rPr>
              <a:t>Santa Rosa, California</a:t>
            </a:r>
            <a:endParaRPr lang="en-US" sz="2000" dirty="0">
              <a:solidFill>
                <a:srgbClr val="000066"/>
              </a:solidFill>
              <a:latin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143000"/>
            <a:ext cx="7772400" cy="3200400"/>
          </a:xfrm>
        </p:spPr>
        <p:txBody>
          <a:bodyPr/>
          <a:lstStyle/>
          <a:p>
            <a:r>
              <a:rPr lang="en-US" sz="3600" dirty="0" smtClean="0">
                <a:latin typeface="Cambria" panose="02040503050406030204" pitchFamily="18" charset="0"/>
              </a:rPr>
              <a:t/>
            </a:r>
            <a:br>
              <a:rPr lang="en-US" sz="3600" dirty="0" smtClean="0">
                <a:latin typeface="Cambria" panose="02040503050406030204" pitchFamily="18" charset="0"/>
              </a:rPr>
            </a:br>
            <a:r>
              <a:rPr lang="en-US" sz="3600" b="1" dirty="0" smtClean="0">
                <a:latin typeface="Cambria" panose="02040503050406030204" pitchFamily="18" charset="0"/>
              </a:rPr>
              <a:t>Reissued Industrial Storm Water General Permit and Significant Changes from the Previous Permit</a:t>
            </a:r>
            <a:br>
              <a:rPr lang="en-US" sz="3600" b="1" dirty="0" smtClean="0">
                <a:latin typeface="Cambria" panose="02040503050406030204" pitchFamily="18" charset="0"/>
              </a:rPr>
            </a:br>
            <a:r>
              <a:rPr lang="en-US" sz="3600" b="1" dirty="0">
                <a:latin typeface="Cambria" panose="02040503050406030204" pitchFamily="18" charset="0"/>
              </a:rPr>
              <a:t/>
            </a:r>
            <a:br>
              <a:rPr lang="en-US" sz="3600" b="1" dirty="0">
                <a:latin typeface="Cambria" panose="02040503050406030204" pitchFamily="18" charset="0"/>
              </a:rPr>
            </a:br>
            <a:r>
              <a:rPr lang="en-US" sz="2800" b="1" dirty="0">
                <a:latin typeface="Cambria" panose="02040503050406030204" pitchFamily="18" charset="0"/>
              </a:rPr>
              <a:t/>
            </a:r>
            <a:br>
              <a:rPr lang="en-US" sz="2800" b="1" dirty="0">
                <a:latin typeface="Cambria" panose="02040503050406030204" pitchFamily="18" charset="0"/>
              </a:rPr>
            </a:br>
            <a:r>
              <a:rPr lang="en-US" sz="2800" dirty="0" smtClean="0">
                <a:latin typeface="Cambria" panose="02040503050406030204" pitchFamily="18" charset="0"/>
              </a:rPr>
              <a:t/>
            </a:r>
            <a:br>
              <a:rPr lang="en-US" sz="2800" dirty="0" smtClean="0">
                <a:latin typeface="Cambria" panose="02040503050406030204" pitchFamily="18" charset="0"/>
              </a:rPr>
            </a:br>
            <a:endParaRPr lang="en-US" sz="36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7161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906" y="228600"/>
            <a:ext cx="7772400" cy="838200"/>
          </a:xfrm>
        </p:spPr>
        <p:txBody>
          <a:bodyPr/>
          <a:lstStyle/>
          <a:p>
            <a:r>
              <a:rPr lang="en-US" sz="3600" b="1" dirty="0" smtClean="0">
                <a:latin typeface="Cambria" panose="02040503050406030204" pitchFamily="18" charset="0"/>
              </a:rPr>
              <a:t>Significant Changes</a:t>
            </a:r>
            <a:r>
              <a:rPr lang="en-US" sz="3600" dirty="0" smtClean="0">
                <a:latin typeface="Cambria" panose="02040503050406030204" pitchFamily="18" charset="0"/>
              </a:rPr>
              <a:t> </a:t>
            </a:r>
            <a:endParaRPr lang="en-US" sz="3600" dirty="0"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7772400" cy="3810000"/>
          </a:xfrm>
        </p:spPr>
        <p:txBody>
          <a:bodyPr/>
          <a:lstStyle/>
          <a:p>
            <a:r>
              <a:rPr lang="en-US" dirty="0" smtClean="0">
                <a:latin typeface="Cambria" panose="02040503050406030204" pitchFamily="18" charset="0"/>
              </a:rPr>
              <a:t>No Exposure Certification (NEC)</a:t>
            </a:r>
          </a:p>
          <a:p>
            <a:r>
              <a:rPr lang="en-US" dirty="0" smtClean="0">
                <a:latin typeface="Cambria" panose="02040503050406030204" pitchFamily="18" charset="0"/>
              </a:rPr>
              <a:t>Notice of non-applicability (NONA)</a:t>
            </a:r>
          </a:p>
          <a:p>
            <a:r>
              <a:rPr lang="en-US" dirty="0" smtClean="0">
                <a:latin typeface="Cambria" panose="02040503050406030204" pitchFamily="18" charset="0"/>
              </a:rPr>
              <a:t>Additional </a:t>
            </a:r>
            <a:r>
              <a:rPr lang="en-US" dirty="0">
                <a:latin typeface="Cambria" panose="02040503050406030204" pitchFamily="18" charset="0"/>
              </a:rPr>
              <a:t>sampling: four </a:t>
            </a:r>
            <a:r>
              <a:rPr lang="en-US" dirty="0" smtClean="0">
                <a:latin typeface="Cambria" panose="02040503050406030204" pitchFamily="18" charset="0"/>
              </a:rPr>
              <a:t>qualifying storm events, all discharge points</a:t>
            </a:r>
            <a:endParaRPr lang="en-US" dirty="0">
              <a:latin typeface="Cambria" panose="02040503050406030204" pitchFamily="18" charset="0"/>
            </a:endParaRPr>
          </a:p>
          <a:p>
            <a:r>
              <a:rPr lang="en-US" dirty="0">
                <a:latin typeface="Cambria" panose="02040503050406030204" pitchFamily="18" charset="0"/>
              </a:rPr>
              <a:t>Visual monitoring: all discharge points, industrial activities and storage areas</a:t>
            </a:r>
          </a:p>
          <a:p>
            <a:pPr marL="0" indent="0">
              <a:buNone/>
            </a:pPr>
            <a:endParaRPr lang="en-US" dirty="0" smtClean="0"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en-US" sz="2800" dirty="0" smtClean="0"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en-US" sz="28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147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838200"/>
          </a:xfrm>
        </p:spPr>
        <p:txBody>
          <a:bodyPr/>
          <a:lstStyle/>
          <a:p>
            <a:r>
              <a:rPr lang="en-US" sz="3600" b="1" dirty="0" smtClean="0">
                <a:latin typeface="Cambria" panose="02040503050406030204" pitchFamily="18" charset="0"/>
              </a:rPr>
              <a:t>Significant Changes</a:t>
            </a:r>
            <a:r>
              <a:rPr lang="en-US" sz="3600" dirty="0" smtClean="0">
                <a:latin typeface="Cambria" panose="02040503050406030204" pitchFamily="18" charset="0"/>
              </a:rPr>
              <a:t> </a:t>
            </a:r>
            <a:endParaRPr lang="en-US" sz="3600" dirty="0"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7772400" cy="3810000"/>
          </a:xfrm>
        </p:spPr>
        <p:txBody>
          <a:bodyPr/>
          <a:lstStyle/>
          <a:p>
            <a:r>
              <a:rPr lang="en-US" dirty="0" smtClean="0">
                <a:latin typeface="Cambria" panose="02040503050406030204" pitchFamily="18" charset="0"/>
              </a:rPr>
              <a:t>U.S.EPA Benchmark Levels are now Numeric </a:t>
            </a:r>
            <a:r>
              <a:rPr lang="en-US" dirty="0">
                <a:latin typeface="Cambria" panose="02040503050406030204" pitchFamily="18" charset="0"/>
              </a:rPr>
              <a:t>Action Levels (NALs</a:t>
            </a:r>
            <a:r>
              <a:rPr lang="en-US" dirty="0" smtClean="0">
                <a:latin typeface="Cambria" panose="02040503050406030204" pitchFamily="18" charset="0"/>
              </a:rPr>
              <a:t>)</a:t>
            </a:r>
          </a:p>
          <a:p>
            <a:r>
              <a:rPr lang="en-US" dirty="0" smtClean="0">
                <a:latin typeface="Cambria" panose="02040503050406030204" pitchFamily="18" charset="0"/>
              </a:rPr>
              <a:t>Exceedances require:</a:t>
            </a:r>
            <a:endParaRPr lang="en-US" dirty="0">
              <a:latin typeface="Cambria" panose="02040503050406030204" pitchFamily="18" charset="0"/>
            </a:endParaRPr>
          </a:p>
          <a:p>
            <a:pPr lvl="1"/>
            <a:r>
              <a:rPr lang="en-US" dirty="0">
                <a:latin typeface="Cambria" panose="02040503050406030204" pitchFamily="18" charset="0"/>
              </a:rPr>
              <a:t>Exceedance Response Action </a:t>
            </a:r>
            <a:r>
              <a:rPr lang="en-US" dirty="0" smtClean="0">
                <a:latin typeface="Cambria" panose="02040503050406030204" pitchFamily="18" charset="0"/>
              </a:rPr>
              <a:t>Report</a:t>
            </a:r>
            <a:endParaRPr lang="en-US" dirty="0" smtClean="0">
              <a:latin typeface="Cambria" panose="02040503050406030204" pitchFamily="18" charset="0"/>
            </a:endParaRPr>
          </a:p>
          <a:p>
            <a:pPr lvl="1"/>
            <a:r>
              <a:rPr lang="en-US" dirty="0" smtClean="0">
                <a:latin typeface="Cambria" panose="02040503050406030204" pitchFamily="18" charset="0"/>
              </a:rPr>
              <a:t>Additional BMPs to avoid future exceedances</a:t>
            </a:r>
          </a:p>
          <a:p>
            <a:pPr lvl="1"/>
            <a:r>
              <a:rPr lang="en-US" dirty="0" smtClean="0">
                <a:latin typeface="Cambria" panose="02040503050406030204" pitchFamily="18" charset="0"/>
              </a:rPr>
              <a:t>Qualified </a:t>
            </a:r>
            <a:r>
              <a:rPr lang="en-US" dirty="0">
                <a:latin typeface="Cambria" panose="02040503050406030204" pitchFamily="18" charset="0"/>
              </a:rPr>
              <a:t>Industrial Storm Water Practitioner </a:t>
            </a:r>
            <a:r>
              <a:rPr lang="en-US" dirty="0" smtClean="0">
                <a:latin typeface="Cambria" panose="02040503050406030204" pitchFamily="18" charset="0"/>
              </a:rPr>
              <a:t>(QISP)</a:t>
            </a:r>
            <a:endParaRPr lang="en-US" dirty="0"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en-US" dirty="0" smtClean="0"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en-US" sz="2800" dirty="0" smtClean="0"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en-US" sz="28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374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838200"/>
          </a:xfrm>
        </p:spPr>
        <p:txBody>
          <a:bodyPr/>
          <a:lstStyle/>
          <a:p>
            <a:r>
              <a:rPr lang="en-US" sz="3600" b="1" dirty="0" smtClean="0">
                <a:latin typeface="Cambria" panose="02040503050406030204" pitchFamily="18" charset="0"/>
              </a:rPr>
              <a:t>Significant Changes</a:t>
            </a:r>
            <a:r>
              <a:rPr lang="en-US" sz="3600" dirty="0" smtClean="0">
                <a:latin typeface="Cambria" panose="02040503050406030204" pitchFamily="18" charset="0"/>
              </a:rPr>
              <a:t> </a:t>
            </a:r>
            <a:endParaRPr lang="en-US" sz="3600" dirty="0"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7772400" cy="3810000"/>
          </a:xfrm>
        </p:spPr>
        <p:txBody>
          <a:bodyPr/>
          <a:lstStyle/>
          <a:p>
            <a:r>
              <a:rPr lang="en-US" dirty="0">
                <a:latin typeface="Cambria" panose="02040503050406030204" pitchFamily="18" charset="0"/>
              </a:rPr>
              <a:t>Three levels of regulation</a:t>
            </a:r>
          </a:p>
          <a:p>
            <a:pPr lvl="1"/>
            <a:r>
              <a:rPr lang="en-US" dirty="0">
                <a:latin typeface="Cambria" panose="02040503050406030204" pitchFamily="18" charset="0"/>
              </a:rPr>
              <a:t>Baseline: Permittees start here</a:t>
            </a:r>
          </a:p>
          <a:p>
            <a:pPr lvl="1"/>
            <a:r>
              <a:rPr lang="en-US" dirty="0">
                <a:latin typeface="Cambria" panose="02040503050406030204" pitchFamily="18" charset="0"/>
              </a:rPr>
              <a:t>Level </a:t>
            </a:r>
            <a:r>
              <a:rPr lang="en-US" dirty="0" smtClean="0">
                <a:latin typeface="Cambria" panose="02040503050406030204" pitchFamily="18" charset="0"/>
              </a:rPr>
              <a:t>1, exceedance of NAL(s): </a:t>
            </a:r>
            <a:r>
              <a:rPr lang="en-US" dirty="0">
                <a:latin typeface="Cambria" panose="02040503050406030204" pitchFamily="18" charset="0"/>
              </a:rPr>
              <a:t>ERA report, additional BMPs, QISP</a:t>
            </a:r>
          </a:p>
          <a:p>
            <a:pPr lvl="1"/>
            <a:r>
              <a:rPr lang="en-US" dirty="0">
                <a:latin typeface="Cambria" panose="02040503050406030204" pitchFamily="18" charset="0"/>
              </a:rPr>
              <a:t>Level </a:t>
            </a:r>
            <a:r>
              <a:rPr lang="en-US" dirty="0" smtClean="0">
                <a:latin typeface="Cambria" panose="02040503050406030204" pitchFamily="18" charset="0"/>
              </a:rPr>
              <a:t>2, exceedance of NAL(s) next year: </a:t>
            </a:r>
            <a:r>
              <a:rPr lang="en-US" dirty="0">
                <a:latin typeface="Cambria" panose="02040503050406030204" pitchFamily="18" charset="0"/>
              </a:rPr>
              <a:t>More robust report, additional BMPs</a:t>
            </a:r>
          </a:p>
          <a:p>
            <a:pPr marL="0" indent="0">
              <a:buNone/>
            </a:pPr>
            <a:endParaRPr lang="en-US" dirty="0" smtClean="0"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en-US" sz="2800" dirty="0" smtClean="0"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en-US" sz="28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805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7772400" cy="838200"/>
          </a:xfrm>
        </p:spPr>
        <p:txBody>
          <a:bodyPr/>
          <a:lstStyle/>
          <a:p>
            <a:r>
              <a:rPr lang="en-US" sz="3600" b="1" dirty="0" smtClean="0">
                <a:latin typeface="Cambria" panose="02040503050406030204" pitchFamily="18" charset="0"/>
              </a:rPr>
              <a:t>Significant Changes </a:t>
            </a:r>
            <a:endParaRPr lang="en-US" sz="3600" b="1" dirty="0"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447800"/>
            <a:ext cx="7924800" cy="3944472"/>
          </a:xfrm>
        </p:spPr>
        <p:txBody>
          <a:bodyPr/>
          <a:lstStyle/>
          <a:p>
            <a:r>
              <a:rPr lang="en-US" dirty="0" smtClean="0">
                <a:latin typeface="Cambria" panose="02040503050406030204" pitchFamily="18" charset="0"/>
              </a:rPr>
              <a:t>Electronic reporting required: statewide database (SMARTS)</a:t>
            </a:r>
          </a:p>
          <a:p>
            <a:r>
              <a:rPr lang="en-US" dirty="0" smtClean="0">
                <a:latin typeface="Cambria" panose="02040503050406030204" pitchFamily="18" charset="0"/>
              </a:rPr>
              <a:t>Clean Water Act 303(d</a:t>
            </a:r>
            <a:r>
              <a:rPr lang="en-US" dirty="0">
                <a:latin typeface="Cambria" panose="02040503050406030204" pitchFamily="18" charset="0"/>
              </a:rPr>
              <a:t>) List </a:t>
            </a:r>
            <a:r>
              <a:rPr lang="en-US" dirty="0" smtClean="0">
                <a:latin typeface="Cambria" panose="02040503050406030204" pitchFamily="18" charset="0"/>
              </a:rPr>
              <a:t>evaluation</a:t>
            </a:r>
          </a:p>
          <a:p>
            <a:r>
              <a:rPr lang="en-US" dirty="0" smtClean="0">
                <a:latin typeface="Cambria" panose="02040503050406030204" pitchFamily="18" charset="0"/>
              </a:rPr>
              <a:t>Design </a:t>
            </a:r>
            <a:r>
              <a:rPr lang="en-US" dirty="0">
                <a:latin typeface="Cambria" panose="02040503050406030204" pitchFamily="18" charset="0"/>
              </a:rPr>
              <a:t>standards for treatment control </a:t>
            </a:r>
            <a:r>
              <a:rPr lang="en-US" dirty="0" smtClean="0">
                <a:latin typeface="Cambria" panose="02040503050406030204" pitchFamily="18" charset="0"/>
              </a:rPr>
              <a:t>BMPs </a:t>
            </a:r>
          </a:p>
          <a:p>
            <a:r>
              <a:rPr lang="en-US" dirty="0" smtClean="0">
                <a:latin typeface="Cambria" panose="02040503050406030204" pitchFamily="18" charset="0"/>
              </a:rPr>
              <a:t>Requirements for </a:t>
            </a:r>
            <a:r>
              <a:rPr lang="en-US" dirty="0">
                <a:latin typeface="Cambria" panose="02040503050406030204" pitchFamily="18" charset="0"/>
              </a:rPr>
              <a:t>discharges to </a:t>
            </a:r>
            <a:r>
              <a:rPr lang="en-US" dirty="0" smtClean="0">
                <a:latin typeface="Cambria" panose="02040503050406030204" pitchFamily="18" charset="0"/>
              </a:rPr>
              <a:t>Areas of Special Biological Significance</a:t>
            </a:r>
            <a:endParaRPr lang="en-US" dirty="0">
              <a:latin typeface="Cambria" panose="02040503050406030204" pitchFamily="18" charset="0"/>
            </a:endParaRPr>
          </a:p>
          <a:p>
            <a:endParaRPr lang="en-US" dirty="0">
              <a:latin typeface="Cambria" panose="02040503050406030204" pitchFamily="18" charset="0"/>
            </a:endParaRPr>
          </a:p>
          <a:p>
            <a:endParaRPr lang="en-US" dirty="0">
              <a:latin typeface="Cambria" panose="02040503050406030204" pitchFamily="18" charset="0"/>
            </a:endParaRPr>
          </a:p>
          <a:p>
            <a:endParaRPr lang="en-US" sz="2800" dirty="0" smtClean="0"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en-US" sz="2800" dirty="0" smtClean="0"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en-US" sz="28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184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sz="3600" b="1" dirty="0" smtClean="0">
                <a:latin typeface="Cambria" panose="02040503050406030204" pitchFamily="18" charset="0"/>
              </a:rPr>
              <a:t>Review of 2015-2016 Reporting Year</a:t>
            </a:r>
            <a:endParaRPr lang="en-US" sz="3600" b="1" dirty="0"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2057400"/>
            <a:ext cx="8763000" cy="2286000"/>
          </a:xfrm>
        </p:spPr>
        <p:txBody>
          <a:bodyPr/>
          <a:lstStyle/>
          <a:p>
            <a:pPr marL="457200" lvl="1" indent="0">
              <a:buNone/>
            </a:pPr>
            <a:r>
              <a:rPr lang="en-US" sz="3000" dirty="0" smtClean="0">
                <a:latin typeface="Cambria" panose="02040503050406030204" pitchFamily="18" charset="0"/>
              </a:rPr>
              <a:t>First annual report submitted under the new IGP</a:t>
            </a:r>
          </a:p>
        </p:txBody>
      </p:sp>
    </p:spTree>
    <p:extLst>
      <p:ext uri="{BB962C8B-B14F-4D97-AF65-F5344CB8AC3E}">
        <p14:creationId xmlns:p14="http://schemas.microsoft.com/office/powerpoint/2010/main" val="1623674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533400"/>
            <a:ext cx="8153400" cy="1143000"/>
          </a:xfrm>
        </p:spPr>
        <p:txBody>
          <a:bodyPr/>
          <a:lstStyle/>
          <a:p>
            <a:r>
              <a:rPr lang="en-US" sz="3600" b="1" dirty="0" smtClean="0">
                <a:latin typeface="Cambria" panose="02040503050406030204" pitchFamily="18" charset="0"/>
              </a:rPr>
              <a:t>Review of 2015-2016 Reporting Year</a:t>
            </a:r>
            <a:endParaRPr lang="en-US" sz="3600" b="1" dirty="0"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133600"/>
            <a:ext cx="7772400" cy="2667000"/>
          </a:xfrm>
        </p:spPr>
        <p:txBody>
          <a:bodyPr/>
          <a:lstStyle/>
          <a:p>
            <a:pPr marL="457200" lvl="1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Cambria" panose="02040503050406030204" pitchFamily="18" charset="0"/>
              </a:rPr>
              <a:t>Approximately 450 active facilities in North Coast Region</a:t>
            </a:r>
          </a:p>
          <a:p>
            <a:pPr marL="457200" lvl="1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Cambria" panose="02040503050406030204" pitchFamily="18" charset="0"/>
              </a:rPr>
              <a:t>84 facilities have received NEC</a:t>
            </a:r>
          </a:p>
          <a:p>
            <a:pPr marL="457200" lvl="1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Cambria" panose="02040503050406030204" pitchFamily="18" charset="0"/>
              </a:rPr>
              <a:t>7 facilities have received NONA</a:t>
            </a:r>
          </a:p>
        </p:txBody>
      </p:sp>
    </p:spTree>
    <p:extLst>
      <p:ext uri="{BB962C8B-B14F-4D97-AF65-F5344CB8AC3E}">
        <p14:creationId xmlns:p14="http://schemas.microsoft.com/office/powerpoint/2010/main" val="483187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57" y="-182583"/>
            <a:ext cx="9111343" cy="704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066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077200" cy="1143000"/>
          </a:xfrm>
        </p:spPr>
        <p:txBody>
          <a:bodyPr/>
          <a:lstStyle/>
          <a:p>
            <a:r>
              <a:rPr lang="en-US" sz="3600" b="1" dirty="0">
                <a:latin typeface="Cambria" panose="02040503050406030204" pitchFamily="18" charset="0"/>
              </a:rPr>
              <a:t>Review of 2015-2016 Reporting </a:t>
            </a:r>
            <a:r>
              <a:rPr lang="en-US" sz="3600" b="1" dirty="0" smtClean="0">
                <a:latin typeface="Cambria" panose="02040503050406030204" pitchFamily="18" charset="0"/>
              </a:rPr>
              <a:t>Year</a:t>
            </a:r>
            <a:endParaRPr lang="en-US" sz="3600" b="1" dirty="0"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341782"/>
            <a:ext cx="8077200" cy="4068417"/>
          </a:xfrm>
        </p:spPr>
        <p:txBody>
          <a:bodyPr/>
          <a:lstStyle/>
          <a:p>
            <a:pPr marL="457200" lvl="1">
              <a:buFont typeface="Arial" panose="020B0604020202020204" pitchFamily="34" charset="0"/>
              <a:buChar char="•"/>
            </a:pPr>
            <a:r>
              <a:rPr lang="en-US" sz="3000" dirty="0" smtClean="0">
                <a:latin typeface="Cambria" panose="02040503050406030204" pitchFamily="18" charset="0"/>
              </a:rPr>
              <a:t>98 facilities submitted an annual report, did not sample</a:t>
            </a:r>
          </a:p>
          <a:p>
            <a:pPr marL="457200" lvl="1">
              <a:buFont typeface="Arial" panose="020B0604020202020204" pitchFamily="34" charset="0"/>
              <a:buChar char="•"/>
            </a:pPr>
            <a:r>
              <a:rPr lang="en-US" sz="3000" dirty="0" smtClean="0">
                <a:latin typeface="Cambria" panose="02040503050406030204" pitchFamily="18" charset="0"/>
              </a:rPr>
              <a:t>Burden to prove discharge lies with Regional Board staff</a:t>
            </a:r>
          </a:p>
          <a:p>
            <a:pPr marL="457200" lvl="1">
              <a:buFont typeface="Arial" panose="020B0604020202020204" pitchFamily="34" charset="0"/>
              <a:buChar char="•"/>
            </a:pPr>
            <a:r>
              <a:rPr lang="en-US" sz="3000" dirty="0" smtClean="0">
                <a:latin typeface="Cambria" panose="02040503050406030204" pitchFamily="18" charset="0"/>
              </a:rPr>
              <a:t>Statewide issue – benefits of non-compliance</a:t>
            </a:r>
          </a:p>
          <a:p>
            <a:pPr marL="457200" lvl="1">
              <a:buFont typeface="Arial" panose="020B0604020202020204" pitchFamily="34" charset="0"/>
              <a:buChar char="•"/>
            </a:pPr>
            <a:r>
              <a:rPr lang="en-US" sz="3000" dirty="0" smtClean="0">
                <a:latin typeface="Cambria" panose="02040503050406030204" pitchFamily="18" charset="0"/>
              </a:rPr>
              <a:t>Prevents us from assessing permit compliance and potential threats to water quality</a:t>
            </a:r>
          </a:p>
          <a:p>
            <a:pPr marL="457200" lvl="1">
              <a:buFont typeface="Arial" panose="020B0604020202020204" pitchFamily="34" charset="0"/>
              <a:buChar char="•"/>
            </a:pPr>
            <a:endParaRPr lang="en-US" sz="3200" dirty="0" smtClean="0">
              <a:latin typeface="Cambria" panose="02040503050406030204" pitchFamily="18" charset="0"/>
            </a:endParaRPr>
          </a:p>
          <a:p>
            <a:pPr marL="857250" lvl="2">
              <a:buFont typeface="Arial" panose="020B0604020202020204" pitchFamily="34" charset="0"/>
              <a:buChar char="•"/>
            </a:pPr>
            <a:endParaRPr lang="en-US" sz="2800" dirty="0" smtClean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976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077200" cy="1143000"/>
          </a:xfrm>
        </p:spPr>
        <p:txBody>
          <a:bodyPr/>
          <a:lstStyle/>
          <a:p>
            <a:r>
              <a:rPr lang="en-US" sz="3600" b="1" dirty="0">
                <a:latin typeface="Cambria" panose="02040503050406030204" pitchFamily="18" charset="0"/>
              </a:rPr>
              <a:t>Review of 2015-2016 Reporting </a:t>
            </a:r>
            <a:r>
              <a:rPr lang="en-US" sz="3600" b="1" dirty="0" smtClean="0">
                <a:latin typeface="Cambria" panose="02040503050406030204" pitchFamily="18" charset="0"/>
              </a:rPr>
              <a:t>Year</a:t>
            </a:r>
            <a:endParaRPr lang="en-US" sz="3600" b="1" dirty="0"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19200"/>
            <a:ext cx="7772400" cy="4267200"/>
          </a:xfrm>
        </p:spPr>
        <p:txBody>
          <a:bodyPr/>
          <a:lstStyle/>
          <a:p>
            <a:pPr marL="457200" lvl="1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Cambria" panose="02040503050406030204" pitchFamily="18" charset="0"/>
              </a:rPr>
              <a:t>65 facilities were moved from baseline to level 1</a:t>
            </a:r>
            <a:endParaRPr lang="en-US" sz="2800" dirty="0">
              <a:latin typeface="Cambria" panose="02040503050406030204" pitchFamily="18" charset="0"/>
            </a:endParaRPr>
          </a:p>
          <a:p>
            <a:pPr marL="1085850" lvl="2" indent="-457200">
              <a:buFont typeface="Cambria" panose="02040503050406030204" pitchFamily="18" charset="0"/>
              <a:buChar char="‒"/>
            </a:pPr>
            <a:r>
              <a:rPr lang="en-US" sz="2800" dirty="0" smtClean="0">
                <a:latin typeface="Cambria" panose="02040503050406030204" pitchFamily="18" charset="0"/>
              </a:rPr>
              <a:t>Most common exceedances: total suspended solids (TSS), iron, and aluminum</a:t>
            </a:r>
          </a:p>
          <a:p>
            <a:pPr marL="1085850" lvl="2" indent="-457200">
              <a:buFont typeface="Cambria" panose="02040503050406030204" pitchFamily="18" charset="0"/>
              <a:buChar char="‒"/>
            </a:pPr>
            <a:r>
              <a:rPr lang="en-US" sz="2800" dirty="0" smtClean="0">
                <a:latin typeface="Cambria" panose="02040503050406030204" pitchFamily="18" charset="0"/>
              </a:rPr>
              <a:t>Exceedance response action (ERA) </a:t>
            </a:r>
            <a:r>
              <a:rPr lang="en-US" sz="2800" dirty="0" smtClean="0">
                <a:latin typeface="Cambria" panose="02040503050406030204" pitchFamily="18" charset="0"/>
              </a:rPr>
              <a:t>reports were due January 1, 2017</a:t>
            </a:r>
          </a:p>
          <a:p>
            <a:pPr marL="1085850" lvl="2" indent="-457200">
              <a:buFont typeface="Cambria" panose="02040503050406030204" pitchFamily="18" charset="0"/>
              <a:buChar char="‒"/>
            </a:pPr>
            <a:r>
              <a:rPr lang="en-US" sz="2800" dirty="0" smtClean="0">
                <a:latin typeface="Cambria" panose="02040503050406030204" pitchFamily="18" charset="0"/>
              </a:rPr>
              <a:t>64 facilities have submitted the ERA report</a:t>
            </a:r>
          </a:p>
          <a:p>
            <a:pPr marL="857250" lvl="2">
              <a:buFont typeface="Arial" panose="020B0604020202020204" pitchFamily="34" charset="0"/>
              <a:buChar char="•"/>
            </a:pPr>
            <a:endParaRPr lang="en-US" sz="2800" dirty="0" smtClean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584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838200"/>
          </a:xfrm>
        </p:spPr>
        <p:txBody>
          <a:bodyPr/>
          <a:lstStyle/>
          <a:p>
            <a:r>
              <a:rPr lang="en-US" sz="3600" b="1" dirty="0" smtClean="0">
                <a:latin typeface="Cambria" panose="02040503050406030204" pitchFamily="18" charset="0"/>
              </a:rPr>
              <a:t>Presentation Outline</a:t>
            </a:r>
            <a:endParaRPr lang="en-US" sz="3600" b="1" dirty="0">
              <a:latin typeface="Cambria" panose="02040503050406030204" pitchFamily="18" charset="0"/>
            </a:endParaRP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35814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Cambria" panose="02040503050406030204" pitchFamily="18" charset="0"/>
              </a:rPr>
              <a:t>Industrial </a:t>
            </a:r>
            <a:r>
              <a:rPr lang="en-US" sz="2800" dirty="0">
                <a:latin typeface="Cambria" panose="02040503050406030204" pitchFamily="18" charset="0"/>
              </a:rPr>
              <a:t>s</a:t>
            </a:r>
            <a:r>
              <a:rPr lang="en-US" sz="2800" dirty="0" smtClean="0">
                <a:latin typeface="Cambria" panose="02040503050406030204" pitchFamily="18" charset="0"/>
              </a:rPr>
              <a:t>torm water program overview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latin typeface="Cambria" panose="02040503050406030204" pitchFamily="18" charset="0"/>
              </a:rPr>
              <a:t>Significant changes in the renewed permit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Cambria" panose="02040503050406030204" pitchFamily="18" charset="0"/>
              </a:rPr>
              <a:t>Review of the 2015-2016 annual reports</a:t>
            </a:r>
            <a:endParaRPr lang="en-US" sz="2800" dirty="0">
              <a:latin typeface="Cambria" panose="020405030504060302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Cambria" panose="02040503050406030204" pitchFamily="18" charset="0"/>
              </a:rPr>
              <a:t>Example of BMPs at North Coast facilities </a:t>
            </a:r>
          </a:p>
          <a:p>
            <a:pPr lvl="1">
              <a:buFont typeface="Cambria" panose="02040503050406030204" pitchFamily="18" charset="0"/>
              <a:buChar char="‒"/>
            </a:pPr>
            <a:r>
              <a:rPr lang="en-US" sz="2400" dirty="0" smtClean="0">
                <a:latin typeface="Cambria" panose="02040503050406030204" pitchFamily="18" charset="0"/>
              </a:rPr>
              <a:t>Successes and challenges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Cambria" panose="02040503050406030204" pitchFamily="18" charset="0"/>
              </a:rPr>
              <a:t>Current and future priorities</a:t>
            </a:r>
            <a:endParaRPr lang="en-US" sz="2800" dirty="0">
              <a:latin typeface="Cambria" panose="020405030504060302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2800" dirty="0" smtClean="0"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en-US" sz="2800" i="1" dirty="0" smtClean="0">
              <a:latin typeface="Cambria" panose="020405030504060302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2800" i="1" dirty="0" smtClean="0">
              <a:latin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771"/>
            <a:ext cx="9144000" cy="7065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173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990600"/>
            <a:ext cx="7772400" cy="3581400"/>
          </a:xfrm>
        </p:spPr>
        <p:txBody>
          <a:bodyPr/>
          <a:lstStyle/>
          <a:p>
            <a:r>
              <a:rPr lang="en-US" sz="3600" b="1" dirty="0" smtClean="0">
                <a:latin typeface="Cambria" panose="02040503050406030204" pitchFamily="18" charset="0"/>
              </a:rPr>
              <a:t>Industrial Storm Water General Permit Implementation</a:t>
            </a:r>
            <a:br>
              <a:rPr lang="en-US" sz="3600" b="1" dirty="0" smtClean="0">
                <a:latin typeface="Cambria" panose="02040503050406030204" pitchFamily="18" charset="0"/>
              </a:rPr>
            </a:br>
            <a:r>
              <a:rPr lang="en-US" sz="3600" b="1" dirty="0">
                <a:latin typeface="Cambria" panose="02040503050406030204" pitchFamily="18" charset="0"/>
              </a:rPr>
              <a:t/>
            </a:r>
            <a:br>
              <a:rPr lang="en-US" sz="3600" b="1" dirty="0">
                <a:latin typeface="Cambria" panose="02040503050406030204" pitchFamily="18" charset="0"/>
              </a:rPr>
            </a:br>
            <a:r>
              <a:rPr lang="en-US" sz="3600" b="1" dirty="0" smtClean="0">
                <a:latin typeface="Cambria" panose="02040503050406030204" pitchFamily="18" charset="0"/>
              </a:rPr>
              <a:t>Improved BMPs at North Coast Industrial Facilities</a:t>
            </a:r>
            <a:endParaRPr lang="en-US" sz="36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620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5943"/>
            <a:ext cx="9448800" cy="7086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0" y="5638800"/>
            <a:ext cx="47135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</a:rPr>
              <a:t>Packed </a:t>
            </a:r>
            <a:r>
              <a:rPr lang="en-US" sz="32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gravel lumber storage yard 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</a:rPr>
              <a:t>at </a:t>
            </a:r>
            <a:r>
              <a:rPr lang="en-US" sz="32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sawmill</a:t>
            </a:r>
            <a:endParaRPr lang="en-US" sz="32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2163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824593" y="857249"/>
            <a:ext cx="6858000" cy="51435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0" y="3059667"/>
            <a:ext cx="35714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</a:rPr>
              <a:t>Resulting </a:t>
            </a:r>
            <a:r>
              <a:rPr lang="en-US" sz="3200" b="1" dirty="0" smtClean="0">
                <a:latin typeface="Cambria" panose="02040503050406030204" pitchFamily="18" charset="0"/>
              </a:rPr>
              <a:t>turbid storm water discharge</a:t>
            </a:r>
            <a:endParaRPr lang="en-US" sz="32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630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33800" y="5867400"/>
            <a:ext cx="487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</a:rPr>
              <a:t>Paved the following year</a:t>
            </a:r>
          </a:p>
        </p:txBody>
      </p:sp>
    </p:spTree>
    <p:extLst>
      <p:ext uri="{BB962C8B-B14F-4D97-AF65-F5344CB8AC3E}">
        <p14:creationId xmlns:p14="http://schemas.microsoft.com/office/powerpoint/2010/main" val="1947683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" y="762000"/>
            <a:ext cx="53122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North Coast sawmill – Chemical Oxygen Demand</a:t>
            </a:r>
            <a:endParaRPr lang="en-US" sz="32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69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5800" y="5105400"/>
            <a:ext cx="31752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</a:rPr>
              <a:t>Same channel </a:t>
            </a:r>
            <a:r>
              <a:rPr lang="en-US" sz="32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two 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</a:rPr>
              <a:t>years later</a:t>
            </a:r>
          </a:p>
        </p:txBody>
      </p:sp>
    </p:spTree>
    <p:extLst>
      <p:ext uri="{BB962C8B-B14F-4D97-AF65-F5344CB8AC3E}">
        <p14:creationId xmlns:p14="http://schemas.microsoft.com/office/powerpoint/2010/main" val="3963366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4572000"/>
            <a:ext cx="355244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</a:rPr>
              <a:t>Boat repainting facility with direct </a:t>
            </a:r>
            <a:r>
              <a:rPr lang="en-US" sz="32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discharge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to Humboldt 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</a:rPr>
              <a:t>Bay</a:t>
            </a:r>
          </a:p>
        </p:txBody>
      </p:sp>
    </p:spTree>
    <p:extLst>
      <p:ext uri="{BB962C8B-B14F-4D97-AF65-F5344CB8AC3E}">
        <p14:creationId xmlns:p14="http://schemas.microsoft.com/office/powerpoint/2010/main" val="297798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5181600"/>
            <a:ext cx="39532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</a:rPr>
              <a:t>Dissolved and total metals </a:t>
            </a:r>
            <a:r>
              <a:rPr lang="en-US" sz="32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discharged directly 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</a:rPr>
              <a:t>to bay</a:t>
            </a:r>
          </a:p>
        </p:txBody>
      </p:sp>
    </p:spTree>
    <p:extLst>
      <p:ext uri="{BB962C8B-B14F-4D97-AF65-F5344CB8AC3E}">
        <p14:creationId xmlns:p14="http://schemas.microsoft.com/office/powerpoint/2010/main" val="1596202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-76200"/>
            <a:ext cx="9245600" cy="6934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14070" y="4572000"/>
            <a:ext cx="37071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</a:rPr>
              <a:t>Advanced multi-stage treatment </a:t>
            </a:r>
            <a:r>
              <a:rPr lang="en-US" sz="32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system</a:t>
            </a:r>
            <a:endParaRPr lang="en-US" sz="32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757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7772400" cy="1143000"/>
          </a:xfrm>
        </p:spPr>
        <p:txBody>
          <a:bodyPr/>
          <a:lstStyle/>
          <a:p>
            <a:r>
              <a:rPr lang="en-US" sz="3600" b="1" dirty="0" smtClean="0">
                <a:latin typeface="Cambria" panose="02040503050406030204" pitchFamily="18" charset="0"/>
              </a:rPr>
              <a:t>Storm Water Program</a:t>
            </a:r>
            <a:endParaRPr lang="en-US" sz="3600" b="1" dirty="0"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295400"/>
            <a:ext cx="7772400" cy="4114800"/>
          </a:xfrm>
        </p:spPr>
        <p:txBody>
          <a:bodyPr/>
          <a:lstStyle/>
          <a:p>
            <a:r>
              <a:rPr lang="en-US" sz="2800" dirty="0" smtClean="0">
                <a:latin typeface="Cambria" panose="02040503050406030204" pitchFamily="18" charset="0"/>
              </a:rPr>
              <a:t>Point source national pollutant discharge elimination system - NPDES</a:t>
            </a:r>
          </a:p>
          <a:p>
            <a:r>
              <a:rPr lang="en-US" sz="2800" dirty="0" smtClean="0">
                <a:latin typeface="Cambria" panose="02040503050406030204" pitchFamily="18" charset="0"/>
              </a:rPr>
              <a:t>Industrial, construction, and municipal</a:t>
            </a:r>
          </a:p>
          <a:p>
            <a:r>
              <a:rPr lang="en-US" sz="2800" dirty="0" smtClean="0">
                <a:latin typeface="Cambria" panose="02040503050406030204" pitchFamily="18" charset="0"/>
              </a:rPr>
              <a:t>North Coast Region</a:t>
            </a:r>
          </a:p>
          <a:p>
            <a:pPr lvl="1"/>
            <a:r>
              <a:rPr lang="en-US" sz="2400" dirty="0" smtClean="0">
                <a:latin typeface="Cambria" panose="02040503050406030204" pitchFamily="18" charset="0"/>
              </a:rPr>
              <a:t>Industrial: Paul Keiran</a:t>
            </a:r>
          </a:p>
          <a:p>
            <a:pPr lvl="1"/>
            <a:r>
              <a:rPr lang="en-US" sz="2400" dirty="0" smtClean="0">
                <a:latin typeface="Cambria" panose="02040503050406030204" pitchFamily="18" charset="0"/>
              </a:rPr>
              <a:t>Municipal: Colleen Hunt</a:t>
            </a:r>
          </a:p>
          <a:p>
            <a:pPr lvl="1"/>
            <a:r>
              <a:rPr lang="en-US" sz="2400" dirty="0" smtClean="0">
                <a:latin typeface="Cambria" panose="02040503050406030204" pitchFamily="18" charset="0"/>
              </a:rPr>
              <a:t>Construction: Devon Jorgenson</a:t>
            </a:r>
          </a:p>
          <a:p>
            <a:pPr lvl="1"/>
            <a:r>
              <a:rPr lang="en-US" sz="2400" dirty="0" smtClean="0">
                <a:latin typeface="Cambria" panose="02040503050406030204" pitchFamily="18" charset="0"/>
              </a:rPr>
              <a:t>Scientific Aide: Shawn Agarwal</a:t>
            </a:r>
          </a:p>
          <a:p>
            <a:pPr lvl="1"/>
            <a:r>
              <a:rPr lang="en-US" sz="2400" dirty="0" smtClean="0">
                <a:latin typeface="Cambria" panose="02040503050406030204" pitchFamily="18" charset="0"/>
              </a:rPr>
              <a:t>Program manager: Mona Dougherty</a:t>
            </a:r>
          </a:p>
        </p:txBody>
      </p:sp>
    </p:spTree>
    <p:extLst>
      <p:ext uri="{BB962C8B-B14F-4D97-AF65-F5344CB8AC3E}">
        <p14:creationId xmlns:p14="http://schemas.microsoft.com/office/powerpoint/2010/main" val="1012245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96400" cy="69723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1447800"/>
            <a:ext cx="3886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Cambria" panose="02040503050406030204" pitchFamily="18" charset="0"/>
              </a:rPr>
              <a:t>Exposed </a:t>
            </a:r>
            <a:r>
              <a:rPr lang="en-US" sz="30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pile </a:t>
            </a:r>
            <a:r>
              <a:rPr lang="en-US" sz="3000" b="1" dirty="0">
                <a:solidFill>
                  <a:schemeClr val="bg1"/>
                </a:solidFill>
                <a:latin typeface="Cambria" panose="02040503050406030204" pitchFamily="18" charset="0"/>
              </a:rPr>
              <a:t>at </a:t>
            </a:r>
            <a:r>
              <a:rPr lang="en-US" sz="30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recycling center – Biochemical Oxygen Demand (BOD), Total Suspended Solids (TSS)</a:t>
            </a:r>
            <a:endParaRPr lang="en-US" sz="30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308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5800" y="1066800"/>
            <a:ext cx="2971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Canopy 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</a:rPr>
              <a:t>cover constructed </a:t>
            </a:r>
          </a:p>
        </p:txBody>
      </p:sp>
    </p:spTree>
    <p:extLst>
      <p:ext uri="{BB962C8B-B14F-4D97-AF65-F5344CB8AC3E}">
        <p14:creationId xmlns:p14="http://schemas.microsoft.com/office/powerpoint/2010/main" val="1361385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15240"/>
            <a:ext cx="9123680" cy="68427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57800" y="5486400"/>
            <a:ext cx="4038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</a:rPr>
              <a:t>Sand, paper, carbon filtration </a:t>
            </a:r>
            <a:r>
              <a:rPr lang="en-US" sz="3200" b="1" dirty="0" smtClean="0">
                <a:latin typeface="Cambria" panose="02040503050406030204" pitchFamily="18" charset="0"/>
              </a:rPr>
              <a:t>system</a:t>
            </a:r>
            <a:endParaRPr lang="en-US" sz="32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5095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20200" cy="69151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304800"/>
            <a:ext cx="411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</a:rPr>
              <a:t>Auto wrecking yard</a:t>
            </a:r>
          </a:p>
        </p:txBody>
      </p:sp>
    </p:spTree>
    <p:extLst>
      <p:ext uri="{BB962C8B-B14F-4D97-AF65-F5344CB8AC3E}">
        <p14:creationId xmlns:p14="http://schemas.microsoft.com/office/powerpoint/2010/main" val="368833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" y="5029200"/>
            <a:ext cx="3352800" cy="160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</a:rPr>
              <a:t>Hydrocarbons and heavy metals</a:t>
            </a:r>
          </a:p>
        </p:txBody>
      </p:sp>
    </p:spTree>
    <p:extLst>
      <p:ext uri="{BB962C8B-B14F-4D97-AF65-F5344CB8AC3E}">
        <p14:creationId xmlns:p14="http://schemas.microsoft.com/office/powerpoint/2010/main" val="830406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717"/>
            <a:ext cx="9144000" cy="68580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67200" y="5105400"/>
            <a:ext cx="4267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</a:rPr>
              <a:t>25,000 gallon holding tank and multi-stage treatment</a:t>
            </a:r>
          </a:p>
        </p:txBody>
      </p:sp>
    </p:spTree>
    <p:extLst>
      <p:ext uri="{BB962C8B-B14F-4D97-AF65-F5344CB8AC3E}">
        <p14:creationId xmlns:p14="http://schemas.microsoft.com/office/powerpoint/2010/main" val="3818054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264"/>
            <a:ext cx="9220200" cy="6915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81400" y="5867400"/>
            <a:ext cx="58681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</a:rPr>
              <a:t>Large composting operation</a:t>
            </a:r>
          </a:p>
        </p:txBody>
      </p:sp>
    </p:spTree>
    <p:extLst>
      <p:ext uri="{BB962C8B-B14F-4D97-AF65-F5344CB8AC3E}">
        <p14:creationId xmlns:p14="http://schemas.microsoft.com/office/powerpoint/2010/main" val="4067073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304800"/>
            <a:ext cx="3733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Discharged 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</a:rPr>
              <a:t>leachate </a:t>
            </a:r>
            <a:r>
              <a:rPr lang="en-US" sz="32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causing potential surface and ground water impacts</a:t>
            </a:r>
            <a:endParaRPr lang="en-US" sz="32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78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7152"/>
            <a:ext cx="9246869" cy="6935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5334000"/>
            <a:ext cx="7620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</a:rPr>
              <a:t>Berm and collection system surrounding composting operations</a:t>
            </a:r>
          </a:p>
        </p:txBody>
      </p:sp>
    </p:spTree>
    <p:extLst>
      <p:ext uri="{BB962C8B-B14F-4D97-AF65-F5344CB8AC3E}">
        <p14:creationId xmlns:p14="http://schemas.microsoft.com/office/powerpoint/2010/main" val="348138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4419600"/>
            <a:ext cx="3581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Leachate/storm 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</a:rPr>
              <a:t>water collection pond</a:t>
            </a:r>
          </a:p>
        </p:txBody>
      </p:sp>
    </p:spTree>
    <p:extLst>
      <p:ext uri="{BB962C8B-B14F-4D97-AF65-F5344CB8AC3E}">
        <p14:creationId xmlns:p14="http://schemas.microsoft.com/office/powerpoint/2010/main" val="2250159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6200"/>
            <a:ext cx="7772400" cy="1143000"/>
          </a:xfrm>
        </p:spPr>
        <p:txBody>
          <a:bodyPr/>
          <a:lstStyle/>
          <a:p>
            <a:r>
              <a:rPr lang="en-US" sz="3600" b="1" dirty="0" smtClean="0">
                <a:latin typeface="Cambria" panose="02040503050406030204" pitchFamily="18" charset="0"/>
              </a:rPr>
              <a:t>Industrial Storm Water Overview</a:t>
            </a:r>
            <a:endParaRPr lang="en-US" sz="3600" b="1" dirty="0"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8001000" cy="4343400"/>
          </a:xfrm>
        </p:spPr>
        <p:txBody>
          <a:bodyPr/>
          <a:lstStyle/>
          <a:p>
            <a:r>
              <a:rPr lang="en-US" sz="2800" dirty="0" smtClean="0">
                <a:latin typeface="Cambria" panose="02040503050406030204" pitchFamily="18" charset="0"/>
              </a:rPr>
              <a:t>Make, move, mine products</a:t>
            </a:r>
          </a:p>
          <a:p>
            <a:r>
              <a:rPr lang="en-US" sz="2800" dirty="0" smtClean="0">
                <a:latin typeface="Cambria" panose="02040503050406030204" pitchFamily="18" charset="0"/>
              </a:rPr>
              <a:t>Program </a:t>
            </a:r>
            <a:r>
              <a:rPr lang="en-US" sz="2800" dirty="0">
                <a:latin typeface="Cambria" panose="02040503050406030204" pitchFamily="18" charset="0"/>
              </a:rPr>
              <a:t>based on best management </a:t>
            </a:r>
            <a:r>
              <a:rPr lang="en-US" sz="2800" dirty="0" smtClean="0">
                <a:latin typeface="Cambria" panose="02040503050406030204" pitchFamily="18" charset="0"/>
              </a:rPr>
              <a:t>practices (BMPs)</a:t>
            </a:r>
            <a:endParaRPr lang="en-US" sz="2800" dirty="0">
              <a:latin typeface="Cambria" panose="02040503050406030204" pitchFamily="18" charset="0"/>
            </a:endParaRPr>
          </a:p>
          <a:p>
            <a:pPr lvl="1"/>
            <a:r>
              <a:rPr lang="en-US" sz="2400" dirty="0">
                <a:latin typeface="Cambria" panose="02040503050406030204" pitchFamily="18" charset="0"/>
              </a:rPr>
              <a:t>No </a:t>
            </a:r>
            <a:r>
              <a:rPr lang="en-US" sz="2400" dirty="0" smtClean="0">
                <a:latin typeface="Cambria" panose="02040503050406030204" pitchFamily="18" charset="0"/>
              </a:rPr>
              <a:t>numeric effluent </a:t>
            </a:r>
            <a:r>
              <a:rPr lang="en-US" sz="2400" dirty="0">
                <a:latin typeface="Cambria" panose="02040503050406030204" pitchFamily="18" charset="0"/>
              </a:rPr>
              <a:t>limits</a:t>
            </a:r>
          </a:p>
          <a:p>
            <a:pPr lvl="1"/>
            <a:r>
              <a:rPr lang="en-US" sz="2400" dirty="0" smtClean="0">
                <a:latin typeface="Cambria" panose="02040503050406030204" pitchFamily="18" charset="0"/>
              </a:rPr>
              <a:t>BMPs </a:t>
            </a:r>
            <a:r>
              <a:rPr lang="en-US" sz="2400" dirty="0">
                <a:latin typeface="Cambria" panose="02040503050406030204" pitchFamily="18" charset="0"/>
              </a:rPr>
              <a:t>should be as simple and as low maintenance as is effective</a:t>
            </a:r>
          </a:p>
          <a:p>
            <a:r>
              <a:rPr lang="en-US" sz="2800" dirty="0" smtClean="0">
                <a:latin typeface="Cambria" panose="02040503050406030204" pitchFamily="18" charset="0"/>
              </a:rPr>
              <a:t>Pollutants</a:t>
            </a:r>
            <a:r>
              <a:rPr lang="en-US" sz="2800" dirty="0">
                <a:latin typeface="Cambria" panose="02040503050406030204" pitchFamily="18" charset="0"/>
              </a:rPr>
              <a:t>: sediment, metals, hydrocarbons, pollutants that effect pH</a:t>
            </a:r>
          </a:p>
          <a:p>
            <a:pPr marL="0" indent="0">
              <a:buNone/>
            </a:pPr>
            <a:endParaRPr lang="en-US" sz="28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280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2130425"/>
            <a:ext cx="9144000" cy="1450975"/>
          </a:xfrm>
        </p:spPr>
        <p:txBody>
          <a:bodyPr/>
          <a:lstStyle/>
          <a:p>
            <a:r>
              <a:rPr lang="en-US" dirty="0" smtClean="0">
                <a:latin typeface="Cambria" panose="02040503050406030204" pitchFamily="18" charset="0"/>
              </a:rPr>
              <a:t>Challenging Issues</a:t>
            </a:r>
            <a:endParaRPr lang="en-US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276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685800"/>
            <a:ext cx="3733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Nutrients and TSS from compost 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</a:rPr>
              <a:t>and soil </a:t>
            </a:r>
            <a:r>
              <a:rPr lang="en-US" sz="32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mixing operations</a:t>
            </a:r>
            <a:endParaRPr lang="en-US" sz="32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7570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328"/>
            <a:ext cx="9220199" cy="6915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8857" y="5105400"/>
            <a:ext cx="9067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Tannin and lignin from sawdust and wood chip piles and sediment (sawmills, cogeneration plants, soil mixers)</a:t>
            </a:r>
            <a:endParaRPr lang="en-US" sz="32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407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771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5638800"/>
            <a:ext cx="8839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TSS (construction 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</a:rPr>
              <a:t>debris yards, trucking company gravel lots)</a:t>
            </a:r>
          </a:p>
        </p:txBody>
      </p:sp>
    </p:spTree>
    <p:extLst>
      <p:ext uri="{BB962C8B-B14F-4D97-AF65-F5344CB8AC3E}">
        <p14:creationId xmlns:p14="http://schemas.microsoft.com/office/powerpoint/2010/main" val="2758339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5562600"/>
            <a:ext cx="7239000" cy="1066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Putrescible waste from uncovered recycling operations – BOD, Nutrients</a:t>
            </a:r>
            <a:endParaRPr lang="en-US" sz="32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020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838200"/>
          </a:xfrm>
        </p:spPr>
        <p:txBody>
          <a:bodyPr/>
          <a:lstStyle/>
          <a:p>
            <a:r>
              <a:rPr lang="en-US" sz="3600" b="1" dirty="0" smtClean="0">
                <a:latin typeface="Cambria" panose="02040503050406030204" pitchFamily="18" charset="0"/>
              </a:rPr>
              <a:t>Compliance Challenges</a:t>
            </a:r>
            <a:endParaRPr lang="en-US" sz="3600" b="1" dirty="0"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153400" cy="4267200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en-US" dirty="0" smtClean="0">
                <a:latin typeface="Cambria" panose="02040503050406030204" pitchFamily="18" charset="0"/>
              </a:rPr>
              <a:t>Dirt! Most NAL exceedances occur from sediment discharges</a:t>
            </a:r>
          </a:p>
          <a:p>
            <a:pPr>
              <a:buFont typeface="Arial" charset="0"/>
              <a:buChar char="•"/>
            </a:pPr>
            <a:r>
              <a:rPr lang="en-US" dirty="0">
                <a:latin typeface="Cambria" panose="02040503050406030204" pitchFamily="18" charset="0"/>
              </a:rPr>
              <a:t>Lack of </a:t>
            </a:r>
            <a:r>
              <a:rPr lang="en-US" dirty="0" smtClean="0">
                <a:latin typeface="Cambria" panose="02040503050406030204" pitchFamily="18" charset="0"/>
              </a:rPr>
              <a:t>or inadequate structural </a:t>
            </a:r>
            <a:r>
              <a:rPr lang="en-US" dirty="0">
                <a:latin typeface="Cambria" panose="02040503050406030204" pitchFamily="18" charset="0"/>
              </a:rPr>
              <a:t>BMPs</a:t>
            </a:r>
          </a:p>
          <a:p>
            <a:pPr lvl="1">
              <a:buFont typeface="Cambria" panose="02040503050406030204" pitchFamily="18" charset="0"/>
              <a:buChar char="‒"/>
            </a:pPr>
            <a:r>
              <a:rPr lang="en-US" dirty="0">
                <a:latin typeface="Cambria" panose="02040503050406030204" pitchFamily="18" charset="0"/>
              </a:rPr>
              <a:t>Roofing, paved work </a:t>
            </a:r>
            <a:r>
              <a:rPr lang="en-US" dirty="0" smtClean="0">
                <a:latin typeface="Cambria" panose="02040503050406030204" pitchFamily="18" charset="0"/>
              </a:rPr>
              <a:t>areas, adequate pond size</a:t>
            </a:r>
            <a:endParaRPr lang="en-US" dirty="0">
              <a:latin typeface="Cambria" panose="02040503050406030204" pitchFamily="18" charset="0"/>
            </a:endParaRPr>
          </a:p>
          <a:p>
            <a:pPr>
              <a:buFont typeface="Arial" charset="0"/>
              <a:buChar char="•"/>
            </a:pPr>
            <a:r>
              <a:rPr lang="en-US" dirty="0" smtClean="0">
                <a:latin typeface="Cambria" panose="02040503050406030204" pitchFamily="18" charset="0"/>
              </a:rPr>
              <a:t>Off-site run on</a:t>
            </a:r>
          </a:p>
          <a:p>
            <a:pPr>
              <a:buFont typeface="Arial" charset="0"/>
              <a:buChar char="•"/>
            </a:pPr>
            <a:r>
              <a:rPr lang="en-US" dirty="0" smtClean="0">
                <a:latin typeface="Cambria" panose="02040503050406030204" pitchFamily="18" charset="0"/>
              </a:rPr>
              <a:t>Decreasing number of permittees sampling</a:t>
            </a:r>
          </a:p>
          <a:p>
            <a:endParaRPr lang="en-US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790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>
                <a:latin typeface="Cambria" panose="02040503050406030204" pitchFamily="18" charset="0"/>
              </a:rPr>
              <a:t>Prioritization of Inspections</a:t>
            </a:r>
            <a:endParaRPr lang="en-US" sz="3600" b="1" dirty="0"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3505200"/>
          </a:xfrm>
        </p:spPr>
        <p:txBody>
          <a:bodyPr/>
          <a:lstStyle/>
          <a:p>
            <a:r>
              <a:rPr lang="en-US" sz="2800" dirty="0">
                <a:latin typeface="Cambria" panose="02040503050406030204" pitchFamily="18" charset="0"/>
              </a:rPr>
              <a:t>Facilities that did not sample</a:t>
            </a:r>
          </a:p>
          <a:p>
            <a:r>
              <a:rPr lang="en-US" sz="2800" dirty="0" smtClean="0">
                <a:latin typeface="Cambria" panose="02040503050406030204" pitchFamily="18" charset="0"/>
              </a:rPr>
              <a:t>Facilities that have an exceedance multiple years in a row</a:t>
            </a:r>
          </a:p>
          <a:p>
            <a:r>
              <a:rPr lang="en-US" sz="2800" dirty="0" smtClean="0">
                <a:latin typeface="Cambria" panose="02040503050406030204" pitchFamily="18" charset="0"/>
              </a:rPr>
              <a:t>New enrollees </a:t>
            </a:r>
          </a:p>
          <a:p>
            <a:r>
              <a:rPr lang="en-US" sz="2800" dirty="0" smtClean="0">
                <a:latin typeface="Cambria" panose="02040503050406030204" pitchFamily="18" charset="0"/>
              </a:rPr>
              <a:t>Facilities with NEC or </a:t>
            </a:r>
            <a:r>
              <a:rPr lang="en-US" sz="2800" dirty="0" smtClean="0">
                <a:latin typeface="Cambria" panose="02040503050406030204" pitchFamily="18" charset="0"/>
              </a:rPr>
              <a:t>NONA</a:t>
            </a:r>
            <a:endParaRPr lang="en-US" sz="2800" dirty="0" smtClean="0">
              <a:latin typeface="Cambria" panose="02040503050406030204" pitchFamily="18" charset="0"/>
            </a:endParaRPr>
          </a:p>
          <a:p>
            <a:r>
              <a:rPr lang="en-US" sz="2800" dirty="0" smtClean="0">
                <a:latin typeface="Cambria" panose="02040503050406030204" pitchFamily="18" charset="0"/>
              </a:rPr>
              <a:t>Non-filers</a:t>
            </a:r>
          </a:p>
          <a:p>
            <a:endParaRPr lang="en-US" sz="28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4607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838200"/>
          </a:xfrm>
        </p:spPr>
        <p:txBody>
          <a:bodyPr/>
          <a:lstStyle/>
          <a:p>
            <a:r>
              <a:rPr lang="en-US" sz="3600" b="1" dirty="0" smtClean="0">
                <a:latin typeface="Cambria" panose="02040503050406030204" pitchFamily="18" charset="0"/>
              </a:rPr>
              <a:t>Current Priorities</a:t>
            </a:r>
            <a:endParaRPr lang="en-US" sz="3600" b="1" dirty="0"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600200"/>
            <a:ext cx="8153400" cy="4267200"/>
          </a:xfrm>
        </p:spPr>
        <p:txBody>
          <a:bodyPr/>
          <a:lstStyle/>
          <a:p>
            <a:pPr lvl="1">
              <a:buFont typeface="Arial" charset="0"/>
              <a:buChar char="•"/>
            </a:pPr>
            <a:r>
              <a:rPr lang="en-US" sz="3200" dirty="0" smtClean="0">
                <a:latin typeface="Cambria" panose="02040503050406030204" pitchFamily="18" charset="0"/>
              </a:rPr>
              <a:t>Enforcement</a:t>
            </a:r>
          </a:p>
          <a:p>
            <a:pPr lvl="2">
              <a:buFont typeface="Cambria" panose="02040503050406030204" pitchFamily="18" charset="0"/>
              <a:buChar char="‒"/>
            </a:pPr>
            <a:r>
              <a:rPr lang="en-US" sz="2800" dirty="0" smtClean="0">
                <a:latin typeface="Cambria" panose="02040503050406030204" pitchFamily="18" charset="0"/>
              </a:rPr>
              <a:t>Failure to submit reports</a:t>
            </a:r>
          </a:p>
          <a:p>
            <a:pPr lvl="2">
              <a:buFont typeface="Cambria" panose="02040503050406030204" pitchFamily="18" charset="0"/>
              <a:buChar char="‒"/>
            </a:pPr>
            <a:r>
              <a:rPr lang="en-US" sz="2800" dirty="0" smtClean="0">
                <a:latin typeface="Cambria" panose="02040503050406030204" pitchFamily="18" charset="0"/>
              </a:rPr>
              <a:t>Failure to sample</a:t>
            </a:r>
          </a:p>
          <a:p>
            <a:pPr lvl="2">
              <a:buFont typeface="Cambria" panose="02040503050406030204" pitchFamily="18" charset="0"/>
              <a:buChar char="‒"/>
            </a:pPr>
            <a:r>
              <a:rPr lang="en-US" sz="2800" dirty="0">
                <a:latin typeface="Cambria" panose="02040503050406030204" pitchFamily="18" charset="0"/>
              </a:rPr>
              <a:t>Inadequate BMPs</a:t>
            </a:r>
          </a:p>
          <a:p>
            <a:pPr lvl="2">
              <a:buFont typeface="Cambria" panose="02040503050406030204" pitchFamily="18" charset="0"/>
              <a:buChar char="‒"/>
            </a:pPr>
            <a:r>
              <a:rPr lang="en-US" sz="2800" dirty="0" smtClean="0">
                <a:latin typeface="Cambria" panose="02040503050406030204" pitchFamily="18" charset="0"/>
              </a:rPr>
              <a:t>Non-filers</a:t>
            </a:r>
            <a:endParaRPr lang="en-US" sz="2800" dirty="0">
              <a:latin typeface="Cambria" panose="02040503050406030204" pitchFamily="18" charset="0"/>
            </a:endParaRPr>
          </a:p>
          <a:p>
            <a:pPr marL="742950" lvl="2" indent="-342900"/>
            <a:r>
              <a:rPr lang="en-US" sz="3200" dirty="0" smtClean="0">
                <a:latin typeface="Cambria" panose="02040503050406030204" pitchFamily="18" charset="0"/>
              </a:rPr>
              <a:t>Enroll </a:t>
            </a:r>
            <a:r>
              <a:rPr lang="en-US" sz="3200" dirty="0">
                <a:latin typeface="Cambria" panose="02040503050406030204" pitchFamily="18" charset="0"/>
              </a:rPr>
              <a:t>soil mixers </a:t>
            </a:r>
            <a:r>
              <a:rPr lang="en-US" sz="3200" dirty="0" smtClean="0">
                <a:latin typeface="Cambria" panose="02040503050406030204" pitchFamily="18" charset="0"/>
              </a:rPr>
              <a:t>in </a:t>
            </a:r>
            <a:r>
              <a:rPr lang="en-US" sz="3200" dirty="0">
                <a:latin typeface="Cambria" panose="02040503050406030204" pitchFamily="18" charset="0"/>
              </a:rPr>
              <a:t>IGP </a:t>
            </a:r>
          </a:p>
          <a:p>
            <a:pPr lvl="1">
              <a:buFont typeface="Arial" charset="0"/>
              <a:buChar char="•"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0314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838200"/>
          </a:xfrm>
        </p:spPr>
        <p:txBody>
          <a:bodyPr/>
          <a:lstStyle/>
          <a:p>
            <a:r>
              <a:rPr lang="en-US" sz="3600" b="1" dirty="0" smtClean="0">
                <a:latin typeface="Cambria" panose="02040503050406030204" pitchFamily="18" charset="0"/>
              </a:rPr>
              <a:t>Future Priorities</a:t>
            </a:r>
            <a:endParaRPr lang="en-US" sz="3600" b="1" dirty="0"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153400" cy="2667000"/>
          </a:xfrm>
        </p:spPr>
        <p:txBody>
          <a:bodyPr/>
          <a:lstStyle/>
          <a:p>
            <a:pPr lvl="1">
              <a:buFont typeface="Arial" charset="0"/>
              <a:buChar char="•"/>
            </a:pPr>
            <a:r>
              <a:rPr lang="en-US" sz="3200" dirty="0" smtClean="0">
                <a:latin typeface="Cambria" panose="02040503050406030204" pitchFamily="18" charset="0"/>
              </a:rPr>
              <a:t>Enroll mobile industries </a:t>
            </a:r>
          </a:p>
          <a:p>
            <a:pPr lvl="1">
              <a:buFont typeface="Arial" charset="0"/>
              <a:buChar char="•"/>
            </a:pPr>
            <a:r>
              <a:rPr lang="en-US" sz="3200" dirty="0" smtClean="0">
                <a:latin typeface="Cambria" panose="02040503050406030204" pitchFamily="18" charset="0"/>
              </a:rPr>
              <a:t>Work with sites not subject to storm water program </a:t>
            </a:r>
            <a:r>
              <a:rPr lang="en-US" sz="3200" dirty="0" smtClean="0">
                <a:latin typeface="Cambria" panose="02040503050406030204" pitchFamily="18" charset="0"/>
              </a:rPr>
              <a:t>with water </a:t>
            </a:r>
            <a:r>
              <a:rPr lang="en-US" sz="3200" dirty="0" smtClean="0">
                <a:latin typeface="Cambria" panose="02040503050406030204" pitchFamily="18" charset="0"/>
              </a:rPr>
              <a:t>quality issues</a:t>
            </a:r>
          </a:p>
          <a:p>
            <a:pPr>
              <a:buFont typeface="Arial" charset="0"/>
              <a:buChar char="•"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019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sz="3600" i="1" dirty="0" smtClean="0">
                <a:latin typeface="Cambria" panose="02040503050406030204" pitchFamily="18" charset="0"/>
              </a:rPr>
              <a:t>Thank you!</a:t>
            </a:r>
            <a:br>
              <a:rPr lang="en-US" sz="3600" i="1" dirty="0" smtClean="0">
                <a:latin typeface="Cambria" panose="02040503050406030204" pitchFamily="18" charset="0"/>
              </a:rPr>
            </a:br>
            <a:endParaRPr lang="en-US" sz="2400" i="1" dirty="0">
              <a:latin typeface="Cambria" panose="0204050305040603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" y="1447800"/>
            <a:ext cx="5486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 smtClean="0">
              <a:latin typeface="Cambria" panose="02040503050406030204" pitchFamily="18" charset="0"/>
            </a:endParaRPr>
          </a:p>
          <a:p>
            <a:pPr algn="ctr"/>
            <a:r>
              <a:rPr lang="en-US" sz="3600" i="1" dirty="0">
                <a:latin typeface="Cambria" panose="02040503050406030204" pitchFamily="18" charset="0"/>
              </a:rPr>
              <a:t>Questions?</a:t>
            </a:r>
            <a:endParaRPr lang="en-US" sz="3600" dirty="0">
              <a:latin typeface="Cambria" panose="02040503050406030204" pitchFamily="18" charset="0"/>
            </a:endParaRPr>
          </a:p>
          <a:p>
            <a:endParaRPr lang="en-US" sz="1600" dirty="0" smtClean="0">
              <a:latin typeface="Cambria" panose="02040503050406030204" pitchFamily="18" charset="0"/>
            </a:endParaRPr>
          </a:p>
          <a:p>
            <a:endParaRPr lang="en-US" sz="1600" dirty="0">
              <a:latin typeface="Cambria" panose="02040503050406030204" pitchFamily="18" charset="0"/>
            </a:endParaRPr>
          </a:p>
          <a:p>
            <a:endParaRPr lang="en-US" sz="1600" dirty="0">
              <a:latin typeface="Cambria" panose="02040503050406030204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385" y="3733800"/>
            <a:ext cx="4054415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026" y="1447800"/>
            <a:ext cx="2863133" cy="198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226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-1" y="685800"/>
            <a:ext cx="3743491" cy="5410200"/>
          </a:xfrm>
        </p:spPr>
        <p:txBody>
          <a:bodyPr/>
          <a:lstStyle/>
          <a:p>
            <a:pPr marL="0" indent="0">
              <a:buNone/>
            </a:pPr>
            <a:endParaRPr lang="en-US" dirty="0" smtClean="0"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en-US" dirty="0" smtClean="0">
                <a:latin typeface="Cambria" panose="02040503050406030204" pitchFamily="18" charset="0"/>
              </a:rPr>
              <a:t>North Coast Industrial Facilities</a:t>
            </a:r>
          </a:p>
          <a:p>
            <a:pPr marL="0" indent="0">
              <a:buNone/>
            </a:pPr>
            <a:endParaRPr lang="en-US" dirty="0"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en-US" sz="1400" dirty="0" smtClean="0"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en-US" sz="14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en-US" sz="1400" dirty="0" smtClean="0"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en-US" sz="14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en-US" sz="1400" dirty="0" smtClean="0"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en-US" sz="1400" dirty="0" smtClean="0"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en-US" sz="14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en-US" sz="1400" dirty="0" smtClean="0">
                <a:latin typeface="Cambria" panose="02040503050406030204" pitchFamily="18" charset="0"/>
              </a:rPr>
              <a:t>Created by Shawn Agarwal </a:t>
            </a:r>
          </a:p>
          <a:p>
            <a:pPr marL="0" indent="0">
              <a:buNone/>
            </a:pPr>
            <a:r>
              <a:rPr lang="en-US" sz="1400" dirty="0" smtClean="0">
                <a:latin typeface="Cambria" panose="02040503050406030204" pitchFamily="18" charset="0"/>
              </a:rPr>
              <a:t>May 12, 2017</a:t>
            </a:r>
          </a:p>
        </p:txBody>
      </p:sp>
      <p:graphicFrame>
        <p:nvGraphicFramePr>
          <p:cNvPr id="5" name="Content Placeholder 7"/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662380305"/>
              </p:ext>
            </p:extLst>
          </p:nvPr>
        </p:nvGraphicFramePr>
        <p:xfrm>
          <a:off x="3844925" y="0"/>
          <a:ext cx="5299075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6" name="Acrobat Document" r:id="rId4" imgW="5829165" imgH="7543680" progId="Acrobat.Document.2015">
                  <p:embed/>
                </p:oleObj>
              </mc:Choice>
              <mc:Fallback>
                <p:oleObj name="Acrobat Document" r:id="rId4" imgW="5829165" imgH="7543680" progId="Acrobat.Document.2015">
                  <p:embed/>
                  <p:pic>
                    <p:nvPicPr>
                      <p:cNvPr id="8" name="Content Placeholder 7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844925" y="0"/>
                        <a:ext cx="5299075" cy="6858000"/>
                      </a:xfrm>
                      <a:prstGeom prst="rect">
                        <a:avLst/>
                      </a:prstGeom>
                      <a:solidFill>
                        <a:schemeClr val="accent1">
                          <a:alpha val="5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071" y="32657"/>
            <a:ext cx="52993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940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7817"/>
            <a:ext cx="9144000" cy="7065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674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r>
              <a:rPr lang="en-US" sz="3600" b="1" dirty="0" smtClean="0">
                <a:latin typeface="Cambria" panose="02040503050406030204" pitchFamily="18" charset="0"/>
              </a:rPr>
              <a:t>Industrial Storm Water Overview</a:t>
            </a:r>
            <a:endParaRPr lang="en-US" sz="3600" b="1" dirty="0"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52600"/>
            <a:ext cx="7772400" cy="3429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 dirty="0" smtClean="0">
                <a:latin typeface="Cambria" panose="02040503050406030204" pitchFamily="18" charset="0"/>
              </a:rPr>
              <a:t>Types of facilities not included:</a:t>
            </a:r>
            <a:endParaRPr lang="en-US" altLang="en-US" sz="2800" dirty="0">
              <a:latin typeface="Cambria" panose="02040503050406030204" pitchFamily="18" charset="0"/>
            </a:endParaRP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latin typeface="Cambria" panose="02040503050406030204" pitchFamily="18" charset="0"/>
              </a:rPr>
              <a:t>Kennels, </a:t>
            </a:r>
            <a:r>
              <a:rPr lang="en-US" altLang="en-US" sz="2400" dirty="0" smtClean="0">
                <a:latin typeface="Cambria" panose="02040503050406030204" pitchFamily="18" charset="0"/>
              </a:rPr>
              <a:t>boarding, and </a:t>
            </a:r>
            <a:r>
              <a:rPr lang="en-US" altLang="en-US" sz="2400" dirty="0" smtClean="0">
                <a:latin typeface="Cambria" panose="02040503050406030204" pitchFamily="18" charset="0"/>
              </a:rPr>
              <a:t>veterinarians</a:t>
            </a:r>
            <a:endParaRPr lang="en-US" altLang="en-US" sz="2400" dirty="0">
              <a:latin typeface="Cambria" panose="02040503050406030204" pitchFamily="18" charset="0"/>
            </a:endParaRP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latin typeface="Cambria" panose="02040503050406030204" pitchFamily="18" charset="0"/>
              </a:rPr>
              <a:t>Nurseries, landscaping </a:t>
            </a:r>
            <a:r>
              <a:rPr lang="en-US" altLang="en-US" sz="2400" dirty="0" smtClean="0">
                <a:latin typeface="Cambria" panose="02040503050406030204" pitchFamily="18" charset="0"/>
              </a:rPr>
              <a:t>stores, farm </a:t>
            </a:r>
            <a:r>
              <a:rPr lang="en-US" altLang="en-US" sz="2400" dirty="0">
                <a:latin typeface="Cambria" panose="02040503050406030204" pitchFamily="18" charset="0"/>
              </a:rPr>
              <a:t>supply stores, </a:t>
            </a:r>
            <a:r>
              <a:rPr lang="en-US" altLang="en-US" sz="2400" dirty="0" smtClean="0">
                <a:latin typeface="Cambria" panose="02040503050406030204" pitchFamily="18" charset="0"/>
              </a:rPr>
              <a:t>home </a:t>
            </a:r>
            <a:r>
              <a:rPr lang="en-US" altLang="en-US" sz="2400" dirty="0">
                <a:latin typeface="Cambria" panose="02040503050406030204" pitchFamily="18" charset="0"/>
              </a:rPr>
              <a:t>improvement </a:t>
            </a:r>
            <a:r>
              <a:rPr lang="en-US" altLang="en-US" sz="2400" dirty="0">
                <a:latin typeface="Cambria" panose="02040503050406030204" pitchFamily="18" charset="0"/>
              </a:rPr>
              <a:t>stores, </a:t>
            </a:r>
            <a:r>
              <a:rPr lang="en-US" altLang="en-US" sz="2400" dirty="0" smtClean="0">
                <a:latin typeface="Cambria" panose="02040503050406030204" pitchFamily="18" charset="0"/>
              </a:rPr>
              <a:t>winery </a:t>
            </a:r>
            <a:r>
              <a:rPr lang="en-US" altLang="en-US" sz="2400" dirty="0">
                <a:latin typeface="Cambria" panose="02040503050406030204" pitchFamily="18" charset="0"/>
              </a:rPr>
              <a:t>pomace and agriculture composting operations</a:t>
            </a:r>
            <a:endParaRPr lang="en-US" altLang="en-US" sz="2400" dirty="0">
              <a:latin typeface="Cambria" panose="02040503050406030204" pitchFamily="18" charset="0"/>
            </a:endParaRP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latin typeface="Cambria" panose="02040503050406030204" pitchFamily="18" charset="0"/>
              </a:rPr>
              <a:t>Auto repair, auto dealerships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>
                <a:latin typeface="Cambria" panose="02040503050406030204" pitchFamily="18" charset="0"/>
              </a:rPr>
              <a:t> Industries on tribal lands </a:t>
            </a:r>
            <a:r>
              <a:rPr lang="en-US" altLang="en-US" sz="2400" dirty="0" smtClean="0">
                <a:latin typeface="Cambria" panose="02040503050406030204" pitchFamily="18" charset="0"/>
              </a:rPr>
              <a:t>– USEPA </a:t>
            </a:r>
            <a:r>
              <a:rPr lang="en-US" altLang="en-US" sz="2400" dirty="0">
                <a:latin typeface="Cambria" panose="02040503050406030204" pitchFamily="18" charset="0"/>
              </a:rPr>
              <a:t>permit</a:t>
            </a:r>
          </a:p>
          <a:p>
            <a:endParaRPr lang="en-US" sz="28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498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sz="3600" b="1" dirty="0">
                <a:latin typeface="Cambria" panose="02040503050406030204" pitchFamily="18" charset="0"/>
              </a:rPr>
              <a:t>Industrial Storm Water General Permit (IGP)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r>
              <a:rPr lang="en-US" sz="2800" dirty="0" smtClean="0">
                <a:latin typeface="Cambria" panose="02040503050406030204" pitchFamily="18" charset="0"/>
              </a:rPr>
              <a:t>1987 - Clean Water Act amended to include industrial and municipal storm water</a:t>
            </a:r>
          </a:p>
          <a:p>
            <a:r>
              <a:rPr lang="en-US" sz="2800" dirty="0" smtClean="0">
                <a:latin typeface="Cambria" panose="02040503050406030204" pitchFamily="18" charset="0"/>
              </a:rPr>
              <a:t>1991 and 1997 – Previous versions of IGP </a:t>
            </a:r>
            <a:r>
              <a:rPr lang="en-US" sz="2800" dirty="0" smtClean="0">
                <a:latin typeface="Cambria" panose="02040503050406030204" pitchFamily="18" charset="0"/>
              </a:rPr>
              <a:t>adopted</a:t>
            </a:r>
            <a:endParaRPr lang="en-US" sz="2800" dirty="0" smtClean="0">
              <a:latin typeface="Cambria" panose="02040503050406030204" pitchFamily="18" charset="0"/>
            </a:endParaRPr>
          </a:p>
          <a:p>
            <a:r>
              <a:rPr lang="en-US" sz="2800" dirty="0" smtClean="0">
                <a:latin typeface="Cambria" panose="02040503050406030204" pitchFamily="18" charset="0"/>
              </a:rPr>
              <a:t>2014 - Reissued IGP adopted </a:t>
            </a:r>
          </a:p>
          <a:p>
            <a:r>
              <a:rPr lang="en-US" sz="2800" dirty="0" smtClean="0">
                <a:latin typeface="Cambria" panose="02040503050406030204" pitchFamily="18" charset="0"/>
              </a:rPr>
              <a:t>July 1, 2015 - Reissued IGP </a:t>
            </a:r>
            <a:r>
              <a:rPr lang="en-US" sz="2800" dirty="0" smtClean="0">
                <a:latin typeface="Cambria" panose="02040503050406030204" pitchFamily="18" charset="0"/>
              </a:rPr>
              <a:t>became </a:t>
            </a:r>
            <a:r>
              <a:rPr lang="en-US" sz="2800" dirty="0" smtClean="0">
                <a:latin typeface="Cambria" panose="02040503050406030204" pitchFamily="18" charset="0"/>
              </a:rPr>
              <a:t>effective</a:t>
            </a:r>
          </a:p>
          <a:p>
            <a:endParaRPr lang="en-US" sz="28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873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sz="3600" b="1" dirty="0" smtClean="0">
                <a:latin typeface="Cambria" panose="02040503050406030204" pitchFamily="18" charset="0"/>
              </a:rPr>
              <a:t>Industrial Storm Water General Permit (IGP) Overview</a:t>
            </a:r>
            <a:endParaRPr lang="en-US" sz="3600" b="1" dirty="0"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28800"/>
            <a:ext cx="7772400" cy="3429000"/>
          </a:xfrm>
        </p:spPr>
        <p:txBody>
          <a:bodyPr/>
          <a:lstStyle/>
          <a:p>
            <a:r>
              <a:rPr lang="en-US" sz="2400" dirty="0" smtClean="0">
                <a:latin typeface="Cambria" panose="02040503050406030204" pitchFamily="18" charset="0"/>
              </a:rPr>
              <a:t>IGP adopted </a:t>
            </a:r>
            <a:r>
              <a:rPr lang="en-US" sz="2400" dirty="0" smtClean="0">
                <a:latin typeface="Cambria" panose="02040503050406030204" pitchFamily="18" charset="0"/>
              </a:rPr>
              <a:t>by State Water Board</a:t>
            </a:r>
          </a:p>
          <a:p>
            <a:r>
              <a:rPr lang="en-US" sz="2400" dirty="0" smtClean="0">
                <a:latin typeface="Cambria" panose="02040503050406030204" pitchFamily="18" charset="0"/>
              </a:rPr>
              <a:t>IGP requires monitoring and annual reporting</a:t>
            </a:r>
          </a:p>
          <a:p>
            <a:r>
              <a:rPr lang="en-US" sz="2400" dirty="0" smtClean="0">
                <a:latin typeface="Cambria" panose="02040503050406030204" pitchFamily="18" charset="0"/>
              </a:rPr>
              <a:t>Pollutants compared to benchmark levels from USEPA’s 2008 Multi-Sector General Permit for storm water discharges</a:t>
            </a:r>
          </a:p>
          <a:p>
            <a:r>
              <a:rPr lang="en-US" sz="2400" dirty="0" smtClean="0">
                <a:latin typeface="Cambria" panose="02040503050406030204" pitchFamily="18" charset="0"/>
              </a:rPr>
              <a:t>Best available technology economically achievable (BAT)/best conventional pollutant control technology (BCT)</a:t>
            </a:r>
            <a:endParaRPr lang="en-US" sz="2000" dirty="0" smtClean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2678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4569</TotalTime>
  <Words>887</Words>
  <Application>Microsoft Office PowerPoint</Application>
  <PresentationFormat>On-screen Show (4:3)</PresentationFormat>
  <Paragraphs>176</Paragraphs>
  <Slides>49</Slides>
  <Notes>25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5" baseType="lpstr">
      <vt:lpstr>Arial</vt:lpstr>
      <vt:lpstr>Calibri</vt:lpstr>
      <vt:lpstr>Cambria</vt:lpstr>
      <vt:lpstr>Times</vt:lpstr>
      <vt:lpstr>Blank Presentation</vt:lpstr>
      <vt:lpstr>Acrobat Document</vt:lpstr>
      <vt:lpstr>Update on the Industrial Storm Water Program and Implementation of the Renewed General Permit</vt:lpstr>
      <vt:lpstr>Presentation Outline</vt:lpstr>
      <vt:lpstr>Storm Water Program</vt:lpstr>
      <vt:lpstr>Industrial Storm Water Overview</vt:lpstr>
      <vt:lpstr>PowerPoint Presentation</vt:lpstr>
      <vt:lpstr>PowerPoint Presentation</vt:lpstr>
      <vt:lpstr>Industrial Storm Water Overview</vt:lpstr>
      <vt:lpstr>Industrial Storm Water General Permit (IGP) Overview</vt:lpstr>
      <vt:lpstr>Industrial Storm Water General Permit (IGP) Overview</vt:lpstr>
      <vt:lpstr> Reissued Industrial Storm Water General Permit and Significant Changes from the Previous Permit    </vt:lpstr>
      <vt:lpstr>Significant Changes </vt:lpstr>
      <vt:lpstr>Significant Changes </vt:lpstr>
      <vt:lpstr>Significant Changes </vt:lpstr>
      <vt:lpstr>Significant Changes </vt:lpstr>
      <vt:lpstr>Review of 2015-2016 Reporting Year</vt:lpstr>
      <vt:lpstr>Review of 2015-2016 Reporting Year</vt:lpstr>
      <vt:lpstr>PowerPoint Presentation</vt:lpstr>
      <vt:lpstr>Review of 2015-2016 Reporting Year</vt:lpstr>
      <vt:lpstr>Review of 2015-2016 Reporting Year</vt:lpstr>
      <vt:lpstr>PowerPoint Presentation</vt:lpstr>
      <vt:lpstr>Industrial Storm Water General Permit Implementation  Improved BMPs at North Coast Industrial Facilities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Challenging Issues</vt:lpstr>
      <vt:lpstr>PowerPoint Presentation</vt:lpstr>
      <vt:lpstr>PowerPoint Presentation</vt:lpstr>
      <vt:lpstr>PowerPoint Presentation</vt:lpstr>
      <vt:lpstr>PowerPoint Presentation</vt:lpstr>
      <vt:lpstr>Compliance Challenges</vt:lpstr>
      <vt:lpstr>Prioritization of Inspections</vt:lpstr>
      <vt:lpstr>Current Priorities</vt:lpstr>
      <vt:lpstr>Future Priorities</vt:lpstr>
      <vt:lpstr>Thank you! </vt:lpstr>
    </vt:vector>
  </TitlesOfParts>
  <Company>water Board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sharon norton</dc:creator>
  <cp:lastModifiedBy>Dougherty, Mona@Waterboards</cp:lastModifiedBy>
  <cp:revision>237</cp:revision>
  <cp:lastPrinted>2017-05-03T21:38:38Z</cp:lastPrinted>
  <dcterms:created xsi:type="dcterms:W3CDTF">2007-05-31T14:52:34Z</dcterms:created>
  <dcterms:modified xsi:type="dcterms:W3CDTF">2017-05-18T01:50:57Z</dcterms:modified>
</cp:coreProperties>
</file>